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57" r:id="rId4"/>
    <p:sldId id="273" r:id="rId5"/>
    <p:sldId id="308" r:id="rId6"/>
    <p:sldId id="281" r:id="rId7"/>
    <p:sldId id="294" r:id="rId8"/>
    <p:sldId id="329" r:id="rId9"/>
    <p:sldId id="299" r:id="rId10"/>
    <p:sldId id="319" r:id="rId11"/>
    <p:sldId id="314" r:id="rId12"/>
    <p:sldId id="310" r:id="rId13"/>
    <p:sldId id="341" r:id="rId14"/>
    <p:sldId id="302" r:id="rId15"/>
    <p:sldId id="322" r:id="rId16"/>
    <p:sldId id="323" r:id="rId17"/>
    <p:sldId id="342" r:id="rId18"/>
    <p:sldId id="292" r:id="rId19"/>
    <p:sldId id="325" r:id="rId20"/>
    <p:sldId id="326" r:id="rId21"/>
    <p:sldId id="32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51A11"/>
    <a:srgbClr val="1A120C"/>
    <a:srgbClr val="2A1E14"/>
    <a:srgbClr val="3C2C1C"/>
    <a:srgbClr val="1A130C"/>
    <a:srgbClr val="20170E"/>
    <a:srgbClr val="111107"/>
    <a:srgbClr val="0D1107"/>
    <a:srgbClr val="1A2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3BCC4-A612-4BC9-A93F-61F299861288}" v="1" dt="2025-03-19T18:31:36.561"/>
    <p1510:client id="{EACEEF3E-3B20-4EF4-B259-C1A2D94270AA}" v="1" dt="2025-03-19T18:33:48.128"/>
    <p1510:client id="{EB168EA5-5795-4363-88D2-F0B74B6D059D}" v="1" dt="2025-03-19T18:34:27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05" autoAdjust="0"/>
  </p:normalViewPr>
  <p:slideViewPr>
    <p:cSldViewPr>
      <p:cViewPr varScale="1">
        <p:scale>
          <a:sx n="83" d="100"/>
          <a:sy n="83" d="100"/>
        </p:scale>
        <p:origin x="7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wk Stone" userId="4b0bf50d-3574-4086-8395-c93c1984a7a1" providerId="ADAL" clId="{F41DFBC0-B331-4A60-B759-EEA4B8E5CDAD}"/>
    <pc:docChg chg="modSld">
      <pc:chgData name="Hawk Stone" userId="4b0bf50d-3574-4086-8395-c93c1984a7a1" providerId="ADAL" clId="{F41DFBC0-B331-4A60-B759-EEA4B8E5CDAD}" dt="2025-03-19T18:35:44.247" v="0" actId="20577"/>
      <pc:docMkLst>
        <pc:docMk/>
      </pc:docMkLst>
      <pc:sldChg chg="modSp mod">
        <pc:chgData name="Hawk Stone" userId="4b0bf50d-3574-4086-8395-c93c1984a7a1" providerId="ADAL" clId="{F41DFBC0-B331-4A60-B759-EEA4B8E5CDAD}" dt="2025-03-19T18:35:44.247" v="0" actId="20577"/>
        <pc:sldMkLst>
          <pc:docMk/>
          <pc:sldMk cId="3046313986" sldId="256"/>
        </pc:sldMkLst>
        <pc:spChg chg="mod">
          <ac:chgData name="Hawk Stone" userId="4b0bf50d-3574-4086-8395-c93c1984a7a1" providerId="ADAL" clId="{F41DFBC0-B331-4A60-B759-EEA4B8E5CDAD}" dt="2025-03-19T18:35:44.247" v="0" actId="20577"/>
          <ac:spMkLst>
            <pc:docMk/>
            <pc:sldMk cId="3046313986" sldId="256"/>
            <ac:spMk id="3" creationId="{00000000-0000-0000-0000-000000000000}"/>
          </ac:spMkLst>
        </pc:spChg>
      </pc:sldChg>
    </pc:docChg>
  </pc:docChgLst>
  <pc:docChgLst>
    <pc:chgData name="Hawk Stone" userId="4b0bf50d-3574-4086-8395-c93c1984a7a1" providerId="ADAL" clId="{50634E4B-241A-4A42-BDC4-4CBE250EFF14}"/>
    <pc:docChg chg="modSld">
      <pc:chgData name="Hawk Stone" userId="4b0bf50d-3574-4086-8395-c93c1984a7a1" providerId="ADAL" clId="{50634E4B-241A-4A42-BDC4-4CBE250EFF14}" dt="2025-03-19T18:35:30.731" v="0" actId="20577"/>
      <pc:docMkLst>
        <pc:docMk/>
      </pc:docMkLst>
      <pc:sldChg chg="modSp mod">
        <pc:chgData name="Hawk Stone" userId="4b0bf50d-3574-4086-8395-c93c1984a7a1" providerId="ADAL" clId="{50634E4B-241A-4A42-BDC4-4CBE250EFF14}" dt="2025-03-19T18:35:30.731" v="0" actId="20577"/>
        <pc:sldMkLst>
          <pc:docMk/>
          <pc:sldMk cId="3046313986" sldId="256"/>
        </pc:sldMkLst>
        <pc:spChg chg="mod">
          <ac:chgData name="Hawk Stone" userId="4b0bf50d-3574-4086-8395-c93c1984a7a1" providerId="ADAL" clId="{50634E4B-241A-4A42-BDC4-4CBE250EFF14}" dt="2025-03-19T18:35:30.731" v="0" actId="20577"/>
          <ac:spMkLst>
            <pc:docMk/>
            <pc:sldMk cId="3046313986" sldId="256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idahogov-my.sharepoint.com/personal/hawk_stone_deq_idaho_gov/Documents/Forest%20Practices/Quadrennial%20Audit/Report/Annual%20Rule%20Compliance%20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idahogov-my.sharepoint.com/personal/hawk_stone_deq_idaho_gov/Documents/Forest%20Practices/Quadrennial%20Audit/Rule%20Analysi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idahogov-my.sharepoint.com/personal/hawk_stone_deq_idaho_gov/Documents/Forest%20Practices/Quadrennial%20Audit/Report/Annual%20Rule%20Compliance%20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idahogov-my.sharepoint.com/personal/hawk_stone_deq_idaho_gov/Documents/Forest%20Practices/Quadrennial%20Audit/Rule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idahogov-my.sharepoint.com/personal/hawk_stone_deq_idaho_gov/Documents/Forest%20Practices/Quadrennial%20Audit/Rule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8358203476314"/>
          <c:y val="4.6845965770171152E-2"/>
          <c:w val="0.79864268847140829"/>
          <c:h val="0.76595113874824328"/>
        </c:manualLayout>
      </c:layout>
      <c:lineChart>
        <c:grouping val="standard"/>
        <c:varyColors val="0"/>
        <c:ser>
          <c:idx val="4"/>
          <c:order val="0"/>
          <c:tx>
            <c:strRef>
              <c:f>graph!$F$1</c:f>
              <c:strCache>
                <c:ptCount val="1"/>
                <c:pt idx="0">
                  <c:v>Average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</c:spPr>
          </c:marker>
          <c:cat>
            <c:numRef>
              <c:f>graph!$A$2:$A$12</c:f>
              <c:numCache>
                <c:formatCode>General</c:formatCode>
                <c:ptCount val="11"/>
                <c:pt idx="0">
                  <c:v>1984</c:v>
                </c:pt>
                <c:pt idx="1">
                  <c:v>1988</c:v>
                </c:pt>
                <c:pt idx="2">
                  <c:v>1992</c:v>
                </c:pt>
                <c:pt idx="3">
                  <c:v>1996</c:v>
                </c:pt>
                <c:pt idx="4">
                  <c:v>2000</c:v>
                </c:pt>
                <c:pt idx="5">
                  <c:v>2004</c:v>
                </c:pt>
                <c:pt idx="6">
                  <c:v>2008</c:v>
                </c:pt>
                <c:pt idx="7">
                  <c:v>2012</c:v>
                </c:pt>
                <c:pt idx="8">
                  <c:v>2016</c:v>
                </c:pt>
                <c:pt idx="9">
                  <c:v>2020</c:v>
                </c:pt>
                <c:pt idx="10">
                  <c:v>2024</c:v>
                </c:pt>
              </c:numCache>
            </c:numRef>
          </c:cat>
          <c:val>
            <c:numRef>
              <c:f>graph!$F$2:$F$12</c:f>
              <c:numCache>
                <c:formatCode>0.0</c:formatCode>
                <c:ptCount val="11"/>
                <c:pt idx="0">
                  <c:v>81.75</c:v>
                </c:pt>
                <c:pt idx="1">
                  <c:v>93</c:v>
                </c:pt>
                <c:pt idx="2">
                  <c:v>93</c:v>
                </c:pt>
                <c:pt idx="3">
                  <c:v>96.5</c:v>
                </c:pt>
                <c:pt idx="4">
                  <c:v>95.75</c:v>
                </c:pt>
                <c:pt idx="5">
                  <c:v>97.75</c:v>
                </c:pt>
                <c:pt idx="6">
                  <c:v>96</c:v>
                </c:pt>
                <c:pt idx="7">
                  <c:v>98.25</c:v>
                </c:pt>
                <c:pt idx="8">
                  <c:v>96.25</c:v>
                </c:pt>
                <c:pt idx="9">
                  <c:v>96</c:v>
                </c:pt>
                <c:pt idx="10">
                  <c:v>94.5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5D-44C6-B112-13A2602E7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14592"/>
        <c:axId val="186497216"/>
      </c:lineChart>
      <c:catAx>
        <c:axId val="13361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86497216"/>
        <c:crosses val="autoZero"/>
        <c:auto val="1"/>
        <c:lblAlgn val="ctr"/>
        <c:lblOffset val="100"/>
        <c:noMultiLvlLbl val="0"/>
      </c:catAx>
      <c:valAx>
        <c:axId val="186497216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tx1">
                  <a:alpha val="98000"/>
                </a:schemeClr>
              </a:solidFill>
            </a:ln>
          </c:spPr>
        </c:majorGridlines>
        <c:numFmt formatCode="0;\&amp;&quot;%&quot;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33614592"/>
        <c:crosses val="autoZero"/>
        <c:crossBetween val="midCat"/>
        <c:majorUnit val="10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94663167104113"/>
          <c:y val="4.1666666666666664E-2"/>
          <c:w val="0.79802162229721285"/>
          <c:h val="0.89985651793525812"/>
        </c:manualLayout>
      </c:layout>
      <c:barChart>
        <c:barDir val="bar"/>
        <c:grouping val="stack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4B96-4444-9B7A-0D712334DCDD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4B96-4444-9B7A-0D712334DCDD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5-4B96-4444-9B7A-0D712334DCDD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7-4B96-4444-9B7A-0D712334DCDD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tx1">
                      <a:lumMod val="75000"/>
                    </a:schemeClr>
                  </a:gs>
                  <a:gs pos="50000">
                    <a:schemeClr val="tx1">
                      <a:lumMod val="85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8-2A7A-4897-80AF-7944D4A33940}"/>
              </c:ext>
            </c:extLst>
          </c:dPt>
          <c:dLbls>
            <c:dLbl>
              <c:idx val="4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800" b="1">
                        <a:solidFill>
                          <a:schemeClr val="bg1"/>
                        </a:solidFill>
                      </a:defRPr>
                    </a:pPr>
                    <a:fld id="{EA3E92DA-B410-4798-B445-FBFA680BA7B1}" type="VALUE">
                      <a:rPr lang="en-US" sz="1800"/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A7A-4897-80AF-7944D4A33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Ownership!$A$3:$A$7</c:f>
              <c:strCache>
                <c:ptCount val="5"/>
                <c:pt idx="0">
                  <c:v>State</c:v>
                </c:pt>
                <c:pt idx="1">
                  <c:v>Private Non-Industrial</c:v>
                </c:pt>
                <c:pt idx="2">
                  <c:v>Private Industrial</c:v>
                </c:pt>
                <c:pt idx="3">
                  <c:v>Federal</c:v>
                </c:pt>
                <c:pt idx="4">
                  <c:v>AVERAGE</c:v>
                </c:pt>
              </c:strCache>
            </c:strRef>
          </c:cat>
          <c:val>
            <c:numRef>
              <c:f>Ownership!$F$3:$F$7</c:f>
              <c:numCache>
                <c:formatCode>0%</c:formatCode>
                <c:ptCount val="5"/>
                <c:pt idx="0">
                  <c:v>0.9190647482014388</c:v>
                </c:pt>
                <c:pt idx="1">
                  <c:v>0.93111111111111111</c:v>
                </c:pt>
                <c:pt idx="2">
                  <c:v>0.9642857142857143</c:v>
                </c:pt>
                <c:pt idx="3">
                  <c:v>0.97027972027972031</c:v>
                </c:pt>
                <c:pt idx="4">
                  <c:v>0.94799999999999995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96-4444-9B7A-0D712334DC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4180864"/>
        <c:axId val="663074432"/>
      </c:barChart>
      <c:catAx>
        <c:axId val="134180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63074432"/>
        <c:crosses val="autoZero"/>
        <c:auto val="1"/>
        <c:lblAlgn val="ctr"/>
        <c:lblOffset val="100"/>
        <c:noMultiLvlLbl val="0"/>
      </c:catAx>
      <c:valAx>
        <c:axId val="663074432"/>
        <c:scaling>
          <c:orientation val="minMax"/>
          <c:max val="1"/>
          <c:min val="0.65000000000000013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4180864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48358203476314"/>
          <c:y val="4.6845965770171152E-2"/>
          <c:w val="0.79864268847140829"/>
          <c:h val="0.76595113874824328"/>
        </c:manualLayout>
      </c:layout>
      <c:lineChart>
        <c:grouping val="standard"/>
        <c:varyColors val="0"/>
        <c:ser>
          <c:idx val="4"/>
          <c:order val="0"/>
          <c:tx>
            <c:strRef>
              <c:f>graph!$F$1</c:f>
              <c:strCache>
                <c:ptCount val="1"/>
                <c:pt idx="0">
                  <c:v>Average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graph!$A$2:$A$12</c:f>
              <c:numCache>
                <c:formatCode>General</c:formatCode>
                <c:ptCount val="11"/>
                <c:pt idx="0">
                  <c:v>1984</c:v>
                </c:pt>
                <c:pt idx="1">
                  <c:v>1988</c:v>
                </c:pt>
                <c:pt idx="2">
                  <c:v>1992</c:v>
                </c:pt>
                <c:pt idx="3">
                  <c:v>1996</c:v>
                </c:pt>
                <c:pt idx="4">
                  <c:v>2000</c:v>
                </c:pt>
                <c:pt idx="5">
                  <c:v>2004</c:v>
                </c:pt>
                <c:pt idx="6">
                  <c:v>2008</c:v>
                </c:pt>
                <c:pt idx="7">
                  <c:v>2012</c:v>
                </c:pt>
                <c:pt idx="8">
                  <c:v>2016</c:v>
                </c:pt>
                <c:pt idx="9">
                  <c:v>2020</c:v>
                </c:pt>
                <c:pt idx="10">
                  <c:v>2024</c:v>
                </c:pt>
              </c:numCache>
            </c:numRef>
          </c:cat>
          <c:val>
            <c:numRef>
              <c:f>graph!$F$2:$F$12</c:f>
              <c:numCache>
                <c:formatCode>0.0</c:formatCode>
                <c:ptCount val="11"/>
                <c:pt idx="0">
                  <c:v>81.75</c:v>
                </c:pt>
                <c:pt idx="1">
                  <c:v>93</c:v>
                </c:pt>
                <c:pt idx="2">
                  <c:v>93</c:v>
                </c:pt>
                <c:pt idx="3">
                  <c:v>96.5</c:v>
                </c:pt>
                <c:pt idx="4">
                  <c:v>95.75</c:v>
                </c:pt>
                <c:pt idx="5">
                  <c:v>97.75</c:v>
                </c:pt>
                <c:pt idx="6">
                  <c:v>96</c:v>
                </c:pt>
                <c:pt idx="7">
                  <c:v>98.25</c:v>
                </c:pt>
                <c:pt idx="8">
                  <c:v>96.25</c:v>
                </c:pt>
                <c:pt idx="9">
                  <c:v>96</c:v>
                </c:pt>
                <c:pt idx="10">
                  <c:v>94.5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5D-44C6-B112-13A2602E78A6}"/>
            </c:ext>
          </c:extLst>
        </c:ser>
        <c:ser>
          <c:idx val="0"/>
          <c:order val="1"/>
          <c:tx>
            <c:strRef>
              <c:f>graph!$B$1</c:f>
              <c:strCache>
                <c:ptCount val="1"/>
                <c:pt idx="0">
                  <c:v>Federal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graph!$A$2:$A$12</c:f>
              <c:numCache>
                <c:formatCode>General</c:formatCode>
                <c:ptCount val="11"/>
                <c:pt idx="0">
                  <c:v>1984</c:v>
                </c:pt>
                <c:pt idx="1">
                  <c:v>1988</c:v>
                </c:pt>
                <c:pt idx="2">
                  <c:v>1992</c:v>
                </c:pt>
                <c:pt idx="3">
                  <c:v>1996</c:v>
                </c:pt>
                <c:pt idx="4">
                  <c:v>2000</c:v>
                </c:pt>
                <c:pt idx="5">
                  <c:v>2004</c:v>
                </c:pt>
                <c:pt idx="6">
                  <c:v>2008</c:v>
                </c:pt>
                <c:pt idx="7">
                  <c:v>2012</c:v>
                </c:pt>
                <c:pt idx="8">
                  <c:v>2016</c:v>
                </c:pt>
                <c:pt idx="9">
                  <c:v>2020</c:v>
                </c:pt>
                <c:pt idx="10">
                  <c:v>2024</c:v>
                </c:pt>
              </c:numCache>
            </c:numRef>
          </c:cat>
          <c:val>
            <c:numRef>
              <c:f>graph!$B$2:$B$12</c:f>
              <c:numCache>
                <c:formatCode>General</c:formatCode>
                <c:ptCount val="11"/>
                <c:pt idx="0">
                  <c:v>96</c:v>
                </c:pt>
                <c:pt idx="1">
                  <c:v>94</c:v>
                </c:pt>
                <c:pt idx="2">
                  <c:v>93</c:v>
                </c:pt>
                <c:pt idx="3">
                  <c:v>100</c:v>
                </c:pt>
                <c:pt idx="4">
                  <c:v>98</c:v>
                </c:pt>
                <c:pt idx="5">
                  <c:v>100</c:v>
                </c:pt>
                <c:pt idx="6">
                  <c:v>98</c:v>
                </c:pt>
                <c:pt idx="7">
                  <c:v>99</c:v>
                </c:pt>
                <c:pt idx="8">
                  <c:v>97</c:v>
                </c:pt>
                <c:pt idx="9">
                  <c:v>96</c:v>
                </c:pt>
                <c:pt idx="10" formatCode="0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5D-44C6-B112-13A2602E78A6}"/>
            </c:ext>
          </c:extLst>
        </c:ser>
        <c:ser>
          <c:idx val="1"/>
          <c:order val="2"/>
          <c:tx>
            <c:strRef>
              <c:f>graph!$C$1</c:f>
              <c:strCache>
                <c:ptCount val="1"/>
                <c:pt idx="0">
                  <c:v>Private Industrial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graph!$A$2:$A$12</c:f>
              <c:numCache>
                <c:formatCode>General</c:formatCode>
                <c:ptCount val="11"/>
                <c:pt idx="0">
                  <c:v>1984</c:v>
                </c:pt>
                <c:pt idx="1">
                  <c:v>1988</c:v>
                </c:pt>
                <c:pt idx="2">
                  <c:v>1992</c:v>
                </c:pt>
                <c:pt idx="3">
                  <c:v>1996</c:v>
                </c:pt>
                <c:pt idx="4">
                  <c:v>2000</c:v>
                </c:pt>
                <c:pt idx="5">
                  <c:v>2004</c:v>
                </c:pt>
                <c:pt idx="6">
                  <c:v>2008</c:v>
                </c:pt>
                <c:pt idx="7">
                  <c:v>2012</c:v>
                </c:pt>
                <c:pt idx="8">
                  <c:v>2016</c:v>
                </c:pt>
                <c:pt idx="9">
                  <c:v>2020</c:v>
                </c:pt>
                <c:pt idx="10">
                  <c:v>2024</c:v>
                </c:pt>
              </c:numCache>
            </c:numRef>
          </c:cat>
          <c:val>
            <c:numRef>
              <c:f>graph!$C$2:$C$12</c:f>
              <c:numCache>
                <c:formatCode>General</c:formatCode>
                <c:ptCount val="11"/>
                <c:pt idx="0">
                  <c:v>82</c:v>
                </c:pt>
                <c:pt idx="1">
                  <c:v>95</c:v>
                </c:pt>
                <c:pt idx="2">
                  <c:v>96</c:v>
                </c:pt>
                <c:pt idx="3">
                  <c:v>98</c:v>
                </c:pt>
                <c:pt idx="4">
                  <c:v>94</c:v>
                </c:pt>
                <c:pt idx="5">
                  <c:v>99</c:v>
                </c:pt>
                <c:pt idx="6">
                  <c:v>96</c:v>
                </c:pt>
                <c:pt idx="7">
                  <c:v>99</c:v>
                </c:pt>
                <c:pt idx="8">
                  <c:v>97</c:v>
                </c:pt>
                <c:pt idx="9">
                  <c:v>97</c:v>
                </c:pt>
                <c:pt idx="10" formatCode="0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5D-44C6-B112-13A2602E78A6}"/>
            </c:ext>
          </c:extLst>
        </c:ser>
        <c:ser>
          <c:idx val="2"/>
          <c:order val="3"/>
          <c:tx>
            <c:strRef>
              <c:f>graph!$D$1</c:f>
              <c:strCache>
                <c:ptCount val="1"/>
                <c:pt idx="0">
                  <c:v>Private Non-Industrial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graph!$A$2:$A$12</c:f>
              <c:numCache>
                <c:formatCode>General</c:formatCode>
                <c:ptCount val="11"/>
                <c:pt idx="0">
                  <c:v>1984</c:v>
                </c:pt>
                <c:pt idx="1">
                  <c:v>1988</c:v>
                </c:pt>
                <c:pt idx="2">
                  <c:v>1992</c:v>
                </c:pt>
                <c:pt idx="3">
                  <c:v>1996</c:v>
                </c:pt>
                <c:pt idx="4">
                  <c:v>2000</c:v>
                </c:pt>
                <c:pt idx="5">
                  <c:v>2004</c:v>
                </c:pt>
                <c:pt idx="6">
                  <c:v>2008</c:v>
                </c:pt>
                <c:pt idx="7">
                  <c:v>2012</c:v>
                </c:pt>
                <c:pt idx="8">
                  <c:v>2016</c:v>
                </c:pt>
                <c:pt idx="9">
                  <c:v>2020</c:v>
                </c:pt>
                <c:pt idx="10">
                  <c:v>2024</c:v>
                </c:pt>
              </c:numCache>
            </c:numRef>
          </c:cat>
          <c:val>
            <c:numRef>
              <c:f>graph!$D$2:$D$12</c:f>
              <c:numCache>
                <c:formatCode>General</c:formatCode>
                <c:ptCount val="11"/>
                <c:pt idx="0">
                  <c:v>82</c:v>
                </c:pt>
                <c:pt idx="1">
                  <c:v>86</c:v>
                </c:pt>
                <c:pt idx="2">
                  <c:v>94</c:v>
                </c:pt>
                <c:pt idx="3">
                  <c:v>95</c:v>
                </c:pt>
                <c:pt idx="4">
                  <c:v>95</c:v>
                </c:pt>
                <c:pt idx="5">
                  <c:v>93</c:v>
                </c:pt>
                <c:pt idx="6">
                  <c:v>91</c:v>
                </c:pt>
                <c:pt idx="7">
                  <c:v>96</c:v>
                </c:pt>
                <c:pt idx="8">
                  <c:v>95</c:v>
                </c:pt>
                <c:pt idx="9">
                  <c:v>96</c:v>
                </c:pt>
                <c:pt idx="10" formatCode="0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5D-44C6-B112-13A2602E78A6}"/>
            </c:ext>
          </c:extLst>
        </c:ser>
        <c:ser>
          <c:idx val="3"/>
          <c:order val="4"/>
          <c:tx>
            <c:strRef>
              <c:f>graph!$E$1</c:f>
              <c:strCache>
                <c:ptCount val="1"/>
                <c:pt idx="0">
                  <c:v>State of Idaho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graph!$A$2:$A$12</c:f>
              <c:numCache>
                <c:formatCode>General</c:formatCode>
                <c:ptCount val="11"/>
                <c:pt idx="0">
                  <c:v>1984</c:v>
                </c:pt>
                <c:pt idx="1">
                  <c:v>1988</c:v>
                </c:pt>
                <c:pt idx="2">
                  <c:v>1992</c:v>
                </c:pt>
                <c:pt idx="3">
                  <c:v>1996</c:v>
                </c:pt>
                <c:pt idx="4">
                  <c:v>2000</c:v>
                </c:pt>
                <c:pt idx="5">
                  <c:v>2004</c:v>
                </c:pt>
                <c:pt idx="6">
                  <c:v>2008</c:v>
                </c:pt>
                <c:pt idx="7">
                  <c:v>2012</c:v>
                </c:pt>
                <c:pt idx="8">
                  <c:v>2016</c:v>
                </c:pt>
                <c:pt idx="9">
                  <c:v>2020</c:v>
                </c:pt>
                <c:pt idx="10">
                  <c:v>2024</c:v>
                </c:pt>
              </c:numCache>
            </c:numRef>
          </c:cat>
          <c:val>
            <c:numRef>
              <c:f>graph!$E$2:$E$12</c:f>
              <c:numCache>
                <c:formatCode>General</c:formatCode>
                <c:ptCount val="11"/>
                <c:pt idx="0">
                  <c:v>67</c:v>
                </c:pt>
                <c:pt idx="1">
                  <c:v>97</c:v>
                </c:pt>
                <c:pt idx="2">
                  <c:v>89</c:v>
                </c:pt>
                <c:pt idx="3">
                  <c:v>93</c:v>
                </c:pt>
                <c:pt idx="4">
                  <c:v>96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96</c:v>
                </c:pt>
                <c:pt idx="9">
                  <c:v>95</c:v>
                </c:pt>
                <c:pt idx="10" formatCode="0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5D-44C6-B112-13A2602E7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614592"/>
        <c:axId val="186497216"/>
      </c:lineChart>
      <c:catAx>
        <c:axId val="13361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497216"/>
        <c:crosses val="autoZero"/>
        <c:auto val="1"/>
        <c:lblAlgn val="ctr"/>
        <c:lblOffset val="100"/>
        <c:noMultiLvlLbl val="0"/>
      </c:catAx>
      <c:valAx>
        <c:axId val="186497216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tx1">
                  <a:alpha val="98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33614592"/>
        <c:crosses val="autoZero"/>
        <c:crossBetween val="midCat"/>
        <c:majorUnit val="10"/>
      </c:valAx>
      <c:spPr>
        <a:noFill/>
      </c:spPr>
    </c:plotArea>
    <c:legend>
      <c:legendPos val="r"/>
      <c:layout>
        <c:manualLayout>
          <c:xMode val="edge"/>
          <c:yMode val="edge"/>
          <c:x val="0.54399555824752677"/>
          <c:y val="0.32234652795097446"/>
          <c:w val="0.38374318594791035"/>
          <c:h val="0.4530786451467322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46135396868495"/>
          <c:y val="2.5114155251141551E-2"/>
          <c:w val="0.4995818626120011"/>
          <c:h val="0.86389260417790237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'Rule Analysis'!$E$7</c:f>
              <c:strCache>
                <c:ptCount val="1"/>
                <c:pt idx="0">
                  <c:v>Complied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100000">
                  <a:srgbClr val="00B050"/>
                </a:gs>
              </a:gsLst>
              <a:lin ang="5400000" scaled="0"/>
            </a:gradFill>
          </c:spPr>
          <c:invertIfNegative val="0"/>
          <c:cat>
            <c:strRef>
              <c:f>'Rule Analysis'!$A$21:$A$26</c:f>
              <c:strCache>
                <c:ptCount val="6"/>
                <c:pt idx="0">
                  <c:v>030 03d  Erosion minimized during downhill cable yarding? </c:v>
                </c:pt>
                <c:pt idx="1">
                  <c:v>030 04a  Landings and trails in stable areas outside of SPZ? </c:v>
                </c:pt>
                <c:pt idx="2">
                  <c:v>030 04a  Skid and fire trails located to minimize sidecasting? </c:v>
                </c:pt>
                <c:pt idx="3">
                  <c:v>030 04b  Size of landings appropriate? </c:v>
                </c:pt>
                <c:pt idx="4">
                  <c:v>030 04c  No loose stumps nor excessive slash in landing filler? </c:v>
                </c:pt>
                <c:pt idx="5">
                  <c:v>030 04c  Sidecasted landings properly stabilized? </c:v>
                </c:pt>
              </c:strCache>
            </c:strRef>
          </c:cat>
          <c:val>
            <c:numRef>
              <c:f>'Rule Analysis'!$E$21:$E$26</c:f>
              <c:numCache>
                <c:formatCode>General</c:formatCode>
                <c:ptCount val="6"/>
                <c:pt idx="0">
                  <c:v>2</c:v>
                </c:pt>
                <c:pt idx="1">
                  <c:v>35</c:v>
                </c:pt>
                <c:pt idx="2">
                  <c:v>36</c:v>
                </c:pt>
                <c:pt idx="3">
                  <c:v>36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6-4BC5-B642-DC21B2E38426}"/>
            </c:ext>
          </c:extLst>
        </c:ser>
        <c:ser>
          <c:idx val="0"/>
          <c:order val="1"/>
          <c:tx>
            <c:v>Did Not Comply</c:v>
          </c:tx>
          <c:spPr>
            <a:pattFill prst="wdDnDiag">
              <a:fgClr>
                <a:srgbClr val="FF0000"/>
              </a:fgClr>
              <a:bgClr>
                <a:schemeClr val="tx1"/>
              </a:bgClr>
            </a:pattFill>
          </c:spPr>
          <c:invertIfNegative val="0"/>
          <c:cat>
            <c:strRef>
              <c:f>'Rule Analysis'!$A$21:$A$26</c:f>
              <c:strCache>
                <c:ptCount val="6"/>
                <c:pt idx="0">
                  <c:v>030 03d  Erosion minimized during downhill cable yarding? </c:v>
                </c:pt>
                <c:pt idx="1">
                  <c:v>030 04a  Landings and trails in stable areas outside of SPZ? </c:v>
                </c:pt>
                <c:pt idx="2">
                  <c:v>030 04a  Skid and fire trails located to minimize sidecasting? </c:v>
                </c:pt>
                <c:pt idx="3">
                  <c:v>030 04b  Size of landings appropriate? </c:v>
                </c:pt>
                <c:pt idx="4">
                  <c:v>030 04c  No loose stumps nor excessive slash in landing filler? </c:v>
                </c:pt>
                <c:pt idx="5">
                  <c:v>030 04c  Sidecasted landings properly stabilized? </c:v>
                </c:pt>
              </c:strCache>
            </c:strRef>
          </c:cat>
          <c:val>
            <c:numRef>
              <c:f>'Rule Analysis'!$F$21:$F$26</c:f>
              <c:numCache>
                <c:formatCode>General</c:formatCode>
                <c:ptCount val="6"/>
                <c:pt idx="0">
                  <c:v>0</c:v>
                </c:pt>
                <c:pt idx="1">
                  <c:v>7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C6-4BC5-B642-DC21B2E38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2818816"/>
        <c:axId val="599759040"/>
      </c:barChart>
      <c:catAx>
        <c:axId val="6628188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9759040"/>
        <c:crosses val="autoZero"/>
        <c:auto val="1"/>
        <c:lblAlgn val="ctr"/>
        <c:lblOffset val="100"/>
        <c:noMultiLvlLbl val="0"/>
      </c:catAx>
      <c:valAx>
        <c:axId val="5997590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Instances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662818816"/>
        <c:crosses val="max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294515817101809"/>
          <c:y val="0.61504368460791714"/>
          <c:w val="0.23588179767002809"/>
          <c:h val="0.19421996907920752"/>
        </c:manualLayout>
      </c:layout>
      <c:overlay val="1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1"/>
          <c:order val="1"/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D68C-4FF9-8EE4-F2FDCA90E44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D68C-4FF9-8EE4-F2FDCA90E44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5-D68C-4FF9-8EE4-F2FDCA90E44A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7-D68C-4FF9-8EE4-F2FDCA90E44A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9-D68C-4FF9-8EE4-F2FDCA90E44A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B-D68C-4FF9-8EE4-F2FDCA90E44A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D-D68C-4FF9-8EE4-F2FDCA90E44A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F-D68C-4FF9-8EE4-F2FDCA90E44A}"/>
              </c:ext>
            </c:extLst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1-D68C-4FF9-8EE4-F2FDCA90E44A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3-D68C-4FF9-8EE4-F2FDCA90E44A}"/>
              </c:ext>
            </c:extLst>
          </c:dPt>
          <c:dPt>
            <c:idx val="15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5-D68C-4FF9-8EE4-F2FDCA90E44A}"/>
              </c:ext>
            </c:extLst>
          </c:dPt>
          <c:cat>
            <c:numRef>
              <c:f>'[Rule Analysis.xlsx]Violation Count'!$F$12:$F$27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'[Rule Analysis.xlsx]Violation Count'!$G$12:$G$27</c:f>
              <c:numCache>
                <c:formatCode>General</c:formatCode>
                <c:ptCount val="16"/>
                <c:pt idx="0">
                  <c:v>25</c:v>
                </c:pt>
                <c:pt idx="1">
                  <c:v>5</c:v>
                </c:pt>
                <c:pt idx="2">
                  <c:v>11</c:v>
                </c:pt>
                <c:pt idx="3">
                  <c:v>8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68C-4FF9-8EE4-F2FDCA90E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664027136"/>
        <c:axId val="663076160"/>
      </c:barChart>
      <c:barChart>
        <c:barDir val="col"/>
        <c:grouping val="clustered"/>
        <c:varyColors val="1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8-D68C-4FF9-8EE4-F2FDCA90E44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A-D68C-4FF9-8EE4-F2FDCA90E44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C-D68C-4FF9-8EE4-F2FDCA90E44A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E-D68C-4FF9-8EE4-F2FDCA90E44A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20-D68C-4FF9-8EE4-F2FDCA90E44A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22-D68C-4FF9-8EE4-F2FDCA90E44A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24-D68C-4FF9-8EE4-F2FDCA90E44A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26-D68C-4FF9-8EE4-F2FDCA90E44A}"/>
              </c:ext>
            </c:extLst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</a:gradFill>
            </c:spPr>
            <c:extLst>
              <c:ext xmlns:c16="http://schemas.microsoft.com/office/drawing/2014/chart" uri="{C3380CC4-5D6E-409C-BE32-E72D297353CC}">
                <c16:uniqueId val="{00000028-D68C-4FF9-8EE4-F2FDCA90E44A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2A-D68C-4FF9-8EE4-F2FDCA90E44A}"/>
              </c:ext>
            </c:extLst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2C-D68C-4FF9-8EE4-F2FDCA90E44A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E-D68C-4FF9-8EE4-F2FDCA90E44A}"/>
              </c:ext>
            </c:extLst>
          </c:dPt>
          <c:dPt>
            <c:idx val="12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0-D68C-4FF9-8EE4-F2FDCA90E44A}"/>
              </c:ext>
            </c:extLst>
          </c:dPt>
          <c:dPt>
            <c:idx val="14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32-D68C-4FF9-8EE4-F2FDCA90E44A}"/>
              </c:ext>
            </c:extLst>
          </c:dPt>
          <c:dPt>
            <c:idx val="15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34-D68C-4FF9-8EE4-F2FDCA90E44A}"/>
              </c:ext>
            </c:extLst>
          </c:dPt>
          <c:cat>
            <c:numRef>
              <c:f>'[Rule Analysis.xlsx]Violation Count'!$F$12:$F$27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'[Rule Analysis.xlsx]Violation Count'!$I$12:$I$27</c:f>
              <c:numCache>
                <c:formatCode>0%</c:formatCode>
                <c:ptCount val="16"/>
                <c:pt idx="0">
                  <c:v>0.43103448275862066</c:v>
                </c:pt>
                <c:pt idx="1">
                  <c:v>8.6206896551724144E-2</c:v>
                </c:pt>
                <c:pt idx="2">
                  <c:v>0.18965517241379309</c:v>
                </c:pt>
                <c:pt idx="3">
                  <c:v>0.13793103448275862</c:v>
                </c:pt>
                <c:pt idx="4">
                  <c:v>5.1724137931034482E-2</c:v>
                </c:pt>
                <c:pt idx="5">
                  <c:v>3.4482758620689655E-2</c:v>
                </c:pt>
                <c:pt idx="6">
                  <c:v>0</c:v>
                </c:pt>
                <c:pt idx="7">
                  <c:v>1.7241379310344827E-2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1.7241379310344827E-2</c:v>
                </c:pt>
                <c:pt idx="12">
                  <c:v>1.7241379310344827E-2</c:v>
                </c:pt>
                <c:pt idx="13">
                  <c:v>0</c:v>
                </c:pt>
                <c:pt idx="14">
                  <c:v>1.7241379310344827E-2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D68C-4FF9-8EE4-F2FDCA90E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664028160"/>
        <c:axId val="664371200"/>
      </c:barChart>
      <c:catAx>
        <c:axId val="664027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Violations at an Audit Site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63076160"/>
        <c:crosses val="autoZero"/>
        <c:auto val="1"/>
        <c:lblAlgn val="ctr"/>
        <c:lblOffset val="100"/>
        <c:tickLblSkip val="1"/>
        <c:noMultiLvlLbl val="0"/>
      </c:catAx>
      <c:valAx>
        <c:axId val="663076160"/>
        <c:scaling>
          <c:orientation val="minMax"/>
          <c:max val="27"/>
          <c:min val="0"/>
        </c:scaling>
        <c:delete val="0"/>
        <c:axPos val="l"/>
        <c:majorGridlines>
          <c:spPr>
            <a:ln w="1270"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Sites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64027136"/>
        <c:crosses val="autoZero"/>
        <c:crossBetween val="between"/>
      </c:valAx>
      <c:valAx>
        <c:axId val="664371200"/>
        <c:scaling>
          <c:orientation val="minMax"/>
          <c:max val="0.46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664028160"/>
        <c:crosses val="max"/>
        <c:crossBetween val="between"/>
        <c:majorUnit val="0.1"/>
      </c:valAx>
      <c:catAx>
        <c:axId val="66402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43712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0.40198</cdr:x>
      <cdr:y>0.90158</cdr:y>
    </cdr:from>
    <cdr:to>
      <cdr:x>0.60198</cdr:x>
      <cdr:y>0.98044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90115" y="3512315"/>
          <a:ext cx="1089660" cy="30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Audit year</a:t>
          </a:r>
        </a:p>
      </cdr:txBody>
    </cdr:sp>
  </cdr:relSizeAnchor>
  <cdr:relSizeAnchor xmlns:cdr="http://schemas.openxmlformats.org/drawingml/2006/chartDrawing">
    <cdr:from>
      <cdr:x>0.00896</cdr:x>
      <cdr:y>0.19118</cdr:y>
    </cdr:from>
    <cdr:to>
      <cdr:x>0.07365</cdr:x>
      <cdr:y>0.58971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414" y="1033508"/>
          <a:ext cx="580318" cy="2154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Overall</a:t>
          </a:r>
          <a:r>
            <a:rPr lang="en-US" sz="1600" baseline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compliance (%)</a:t>
          </a:r>
        </a:p>
        <a:p xmlns:a="http://schemas.openxmlformats.org/drawingml/2006/main"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0.40198</cdr:x>
      <cdr:y>0.90158</cdr:y>
    </cdr:from>
    <cdr:to>
      <cdr:x>0.60198</cdr:x>
      <cdr:y>0.98044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90115" y="3512315"/>
          <a:ext cx="1089660" cy="30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Audit year</a:t>
          </a:r>
        </a:p>
      </cdr:txBody>
    </cdr:sp>
  </cdr:relSizeAnchor>
  <cdr:relSizeAnchor xmlns:cdr="http://schemas.openxmlformats.org/drawingml/2006/chartDrawing">
    <cdr:from>
      <cdr:x>0.00874</cdr:x>
      <cdr:y>0.24974</cdr:y>
    </cdr:from>
    <cdr:to>
      <cdr:x>0.07343</cdr:x>
      <cdr:y>0.64827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756" y="913919"/>
          <a:ext cx="442288" cy="1458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Overall</a:t>
          </a:r>
          <a:r>
            <a:rPr lang="en-US" sz="1400" baseline="0">
              <a:latin typeface="Times New Roman" panose="02020603050405020304" pitchFamily="18" charset="0"/>
              <a:cs typeface="Times New Roman" panose="02020603050405020304" pitchFamily="18" charset="0"/>
            </a:rPr>
            <a:t> compliance (%)</a:t>
          </a: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431CB-FE76-4603-AAC8-7E86147A933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4D3E7-CEDF-4F3A-9F91-3120FDCDD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NIPF better than the rest?  Variances.  Maintenance debris.  SPZ harvest.  Maintaining skid trails.  Siting skid trails in </a:t>
            </a:r>
            <a:r>
              <a:rPr lang="en-US"/>
              <a:t>stable locations.</a:t>
            </a:r>
            <a:endParaRPr lang="en-US" dirty="0"/>
          </a:p>
          <a:p>
            <a:r>
              <a:rPr lang="en-US" dirty="0"/>
              <a:t>Worse?  Installing culverts and ditches (tend to skip them).  Minimizing fill erosion.  Maintaining bridges and culverts. Repairing erosion sources to streams.  Using equipment and piling slash in the SPZ.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4D3E7-CEDF-4F3A-9F91-3120FDCDDA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Divided between ownerships</a:t>
            </a:r>
          </a:p>
          <a:p>
            <a:r>
              <a:rPr lang="en-US" sz="1200" dirty="0"/>
              <a:t>58 sites: 19 industrial private, 14 state, 14 federal, 11 non-industrial private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Stratified Randomly selected – spread across ownership, state and IDL admin area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Not surprise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4D3E7-CEDF-4F3A-9F91-3120FDCDDA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Walk entire sale, especially stream crossings, drainage pipes and new roads.</a:t>
            </a:r>
          </a:p>
          <a:p>
            <a:r>
              <a:rPr lang="en-US" sz="1200" dirty="0"/>
              <a:t>Compare every situation to as many of the Rules as possible: 139 possible rules.</a:t>
            </a:r>
          </a:p>
          <a:p>
            <a:r>
              <a:rPr lang="en-US" sz="1200" dirty="0"/>
              <a:t>Total of Idaho Forest Practices Act rules: 2250 observations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4D3E7-CEDF-4F3A-9F91-3120FDCDDA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1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4D3E7-CEDF-4F3A-9F91-3120FDCDDA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4D3E7-CEDF-4F3A-9F91-3120FDCDDA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7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F0F-8FEE-4515-9281-F74157A038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0DA-AE47-47B9-BE50-D010A79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6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F0F-8FEE-4515-9281-F74157A038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0DA-AE47-47B9-BE50-D010A79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F0F-8FEE-4515-9281-F74157A038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0DA-AE47-47B9-BE50-D010A79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5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F0F-8FEE-4515-9281-F74157A038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0DA-AE47-47B9-BE50-D010A79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4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F0F-8FEE-4515-9281-F74157A038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0DA-AE47-47B9-BE50-D010A79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5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F0F-8FEE-4515-9281-F74157A038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0DA-AE47-47B9-BE50-D010A79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3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F0F-8FEE-4515-9281-F74157A038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0DA-AE47-47B9-BE50-D010A79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1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F0F-8FEE-4515-9281-F74157A038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0DA-AE47-47B9-BE50-D010A79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F0F-8FEE-4515-9281-F74157A038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0DA-AE47-47B9-BE50-D010A79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0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F0F-8FEE-4515-9281-F74157A038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0DA-AE47-47B9-BE50-D010A79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2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F0F-8FEE-4515-9281-F74157A038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0DA-AE47-47B9-BE50-D010A79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8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EF0F-8FEE-4515-9281-F74157A0383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820DA-AE47-47B9-BE50-D010A794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 brushSize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0"/>
            <a:ext cx="6019800" cy="533400"/>
          </a:xfrm>
          <a:prstGeom prst="flowChartAlternateProcess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Forest Practices Audit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4456" y="2895600"/>
            <a:ext cx="9144000" cy="3886200"/>
          </a:xfrm>
        </p:spPr>
        <p:txBody>
          <a:bodyPr>
            <a:no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Hawk Stone</a:t>
            </a:r>
          </a:p>
          <a:p>
            <a:pPr algn="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Scientist</a:t>
            </a: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Idaho DEQ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679882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13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63A-E584-F2AD-E35F-4AB01CFF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27" y="3755"/>
            <a:ext cx="8229600" cy="1143000"/>
          </a:xfrm>
        </p:spPr>
        <p:txBody>
          <a:bodyPr/>
          <a:lstStyle/>
          <a:p>
            <a:r>
              <a:rPr lang="en-US" dirty="0"/>
              <a:t>Compliance Through the Years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/>
        </p:nvGraphicFramePr>
        <p:xfrm>
          <a:off x="20854" y="1417638"/>
          <a:ext cx="8970746" cy="540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38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Compliance Example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21C8C28-A42E-0EF7-0973-1C043B50A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30282"/>
              </p:ext>
            </p:extLst>
          </p:nvPr>
        </p:nvGraphicFramePr>
        <p:xfrm>
          <a:off x="228600" y="990600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425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Number of Violations per Site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10512C-8DB1-4E5C-B1BE-ADD265345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889378"/>
              </p:ext>
            </p:extLst>
          </p:nvPr>
        </p:nvGraphicFramePr>
        <p:xfrm>
          <a:off x="381000" y="1143000"/>
          <a:ext cx="8458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412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71204-00FE-1433-083D-6A68650E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E71F8-0766-51E6-EF8F-4397B300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>
            <a:normAutofit/>
          </a:bodyPr>
          <a:lstStyle/>
          <a:p>
            <a:r>
              <a:rPr lang="en-US" dirty="0"/>
              <a:t>Bare dirt in the Stream Protection Zone from maintenance and construction (20% of violations)</a:t>
            </a:r>
          </a:p>
          <a:p>
            <a:r>
              <a:rPr lang="en-US" dirty="0"/>
              <a:t>Slash piles in the Stream Protection Zone</a:t>
            </a:r>
          </a:p>
          <a:p>
            <a:r>
              <a:rPr lang="en-US" dirty="0"/>
              <a:t>Culvert pipes too short and road fills unstable</a:t>
            </a:r>
          </a:p>
          <a:p>
            <a:r>
              <a:rPr lang="en-US" dirty="0"/>
              <a:t>Water-truck screens missing/too large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627DF-B93C-451E-7738-9DCABC9A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were the Most Common/Serious Problems?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D8F9AF-6A9A-091C-14ED-9E0125897E7B}"/>
              </a:ext>
            </a:extLst>
          </p:cNvPr>
          <p:cNvGrpSpPr/>
          <p:nvPr/>
        </p:nvGrpSpPr>
        <p:grpSpPr>
          <a:xfrm>
            <a:off x="1042051" y="1667749"/>
            <a:ext cx="6604000" cy="4952999"/>
            <a:chOff x="1081581" y="1112817"/>
            <a:chExt cx="6604000" cy="495299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3BAFCD-BA87-A41E-F460-FEB8D79E5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0865">
              <a:off x="1081581" y="1112817"/>
              <a:ext cx="6604000" cy="4952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8A6FAA-FA54-B6C0-ADFF-D049E115B4F9}"/>
                </a:ext>
              </a:extLst>
            </p:cNvPr>
            <p:cNvSpPr txBox="1"/>
            <p:nvPr/>
          </p:nvSpPr>
          <p:spPr>
            <a:xfrm rot="177258">
              <a:off x="2084545" y="4771888"/>
              <a:ext cx="5518214" cy="1200329"/>
            </a:xfrm>
            <a:prstGeom prst="rect">
              <a:avLst/>
            </a:prstGeom>
            <a:solidFill>
              <a:srgbClr val="FFFFFF">
                <a:alpha val="43922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020.02(c)(iii): Water diversion intakes … must be screened with a maximum screen mesh size [of]… 3/32 inch [Class I streams]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34174E-4C95-8E1B-6F74-619A3F5E0190}"/>
              </a:ext>
            </a:extLst>
          </p:cNvPr>
          <p:cNvGrpSpPr/>
          <p:nvPr/>
        </p:nvGrpSpPr>
        <p:grpSpPr>
          <a:xfrm rot="21350506">
            <a:off x="796332" y="1153341"/>
            <a:ext cx="7394336" cy="5545751"/>
            <a:chOff x="742864" y="1221028"/>
            <a:chExt cx="7394336" cy="554575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7D3CA1-478F-092D-6CED-46B07E868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39549">
              <a:off x="742864" y="1221028"/>
              <a:ext cx="7394336" cy="55457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98E649-580D-E9B7-D253-E03A2934F803}"/>
                </a:ext>
              </a:extLst>
            </p:cNvPr>
            <p:cNvSpPr txBox="1"/>
            <p:nvPr/>
          </p:nvSpPr>
          <p:spPr>
            <a:xfrm rot="266948">
              <a:off x="3180786" y="6252088"/>
              <a:ext cx="4545088" cy="461665"/>
            </a:xfrm>
            <a:prstGeom prst="rect">
              <a:avLst/>
            </a:prstGeom>
            <a:solidFill>
              <a:srgbClr val="FFFFFF">
                <a:alpha val="43922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Short culvert pipes &amp; unstable fills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3A14BB-DDAD-2F09-590F-724D3C5A5905}"/>
              </a:ext>
            </a:extLst>
          </p:cNvPr>
          <p:cNvGrpSpPr/>
          <p:nvPr/>
        </p:nvGrpSpPr>
        <p:grpSpPr>
          <a:xfrm>
            <a:off x="1040672" y="1240167"/>
            <a:ext cx="7062656" cy="5372099"/>
            <a:chOff x="889047" y="950224"/>
            <a:chExt cx="7162800" cy="537209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63C1B7-6994-C168-900B-522DCEADC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7004">
              <a:off x="889047" y="950224"/>
              <a:ext cx="7162800" cy="53720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56D9E2-30DE-C13D-A0DC-BBCE3150F4DA}"/>
                </a:ext>
              </a:extLst>
            </p:cNvPr>
            <p:cNvSpPr txBox="1"/>
            <p:nvPr/>
          </p:nvSpPr>
          <p:spPr>
            <a:xfrm rot="165639">
              <a:off x="3603054" y="5474621"/>
              <a:ext cx="4227675" cy="830997"/>
            </a:xfrm>
            <a:prstGeom prst="rect">
              <a:avLst/>
            </a:prstGeom>
            <a:solidFill>
              <a:srgbClr val="FFFFFF">
                <a:alpha val="43922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030.07f(ii): No mechanical piling of slash… is allowed in an SPZ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97DE5B-609F-2FB9-2A76-5764650DF1E7}"/>
              </a:ext>
            </a:extLst>
          </p:cNvPr>
          <p:cNvGrpSpPr/>
          <p:nvPr/>
        </p:nvGrpSpPr>
        <p:grpSpPr>
          <a:xfrm rot="21254996">
            <a:off x="1010421" y="1201422"/>
            <a:ext cx="7086600" cy="5314949"/>
            <a:chOff x="873694" y="1281462"/>
            <a:chExt cx="7086600" cy="531494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08EA009-5815-1D03-1B47-A91FE111F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5743">
              <a:off x="873694" y="1281462"/>
              <a:ext cx="7086600" cy="53149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8E5443-D3B7-AFFE-730C-D0E89BDCE09C}"/>
                </a:ext>
              </a:extLst>
            </p:cNvPr>
            <p:cNvSpPr txBox="1"/>
            <p:nvPr/>
          </p:nvSpPr>
          <p:spPr>
            <a:xfrm rot="266948">
              <a:off x="2678982" y="5328785"/>
              <a:ext cx="5077920" cy="1200329"/>
            </a:xfrm>
            <a:prstGeom prst="rect">
              <a:avLst/>
            </a:prstGeom>
            <a:solidFill>
              <a:srgbClr val="FFFFFF">
                <a:alpha val="43922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040.03(b): Clear all debris generated during construction… which potentially interferes with … water quality.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A70DE6-DB80-0121-FCD7-97E3025324D1}"/>
              </a:ext>
            </a:extLst>
          </p:cNvPr>
          <p:cNvGrpSpPr/>
          <p:nvPr/>
        </p:nvGrpSpPr>
        <p:grpSpPr>
          <a:xfrm>
            <a:off x="892856" y="1129421"/>
            <a:ext cx="7264206" cy="5448153"/>
            <a:chOff x="723619" y="899508"/>
            <a:chExt cx="7264206" cy="544815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56ACD0E-A014-B102-B172-6304F2884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619" y="899508"/>
              <a:ext cx="7264206" cy="54481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E071F5-6E2B-F315-2843-97F96DD7C63D}"/>
                </a:ext>
              </a:extLst>
            </p:cNvPr>
            <p:cNvSpPr txBox="1"/>
            <p:nvPr/>
          </p:nvSpPr>
          <p:spPr>
            <a:xfrm>
              <a:off x="826827" y="5107968"/>
              <a:ext cx="4987310" cy="1200329"/>
            </a:xfrm>
            <a:prstGeom prst="rect">
              <a:avLst/>
            </a:prstGeom>
            <a:solidFill>
              <a:srgbClr val="FFFFFF">
                <a:alpha val="43922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040.04(a): Place all debris… associated with road maintenance in a manner to prevent [its] entry into streams.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2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2020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didn’t have to wear N-95 masks.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Grease tubes and oil buckets are still mostly being cleaned up (74% compliance in 2016, 95% in 2020, 88% this year).</a:t>
            </a:r>
          </a:p>
          <a:p>
            <a:pPr lvl="1"/>
            <a:endParaRPr lang="en-US" dirty="0"/>
          </a:p>
          <a:p>
            <a:r>
              <a:rPr lang="en-US" dirty="0"/>
              <a:t>More severe Stream Protection Zone violations –mostly from short culverts</a:t>
            </a:r>
          </a:p>
          <a:p>
            <a:endParaRPr lang="en-US" dirty="0"/>
          </a:p>
          <a:p>
            <a:r>
              <a:rPr lang="en-US" dirty="0"/>
              <a:t>Fish passage rules and shade rules much better this year.</a:t>
            </a:r>
          </a:p>
          <a:p>
            <a:endParaRPr lang="en-US" dirty="0"/>
          </a:p>
          <a:p>
            <a:r>
              <a:rPr lang="en-US" dirty="0"/>
              <a:t>Fewer ‘perfect’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67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FE1C-1F31-8F85-C0B2-8877179E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assy hill with trees on it&#10;&#10;Description automatically generated with low confidence">
            <a:extLst>
              <a:ext uri="{FF2B5EF4-FFF2-40B4-BE49-F238E27FC236}">
                <a16:creationId xmlns:a16="http://schemas.microsoft.com/office/drawing/2014/main" id="{EA7C52E4-C17A-6968-C3C3-14C663E315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14F3C5-0049-DE0D-2148-CC3241B1E02A}"/>
              </a:ext>
            </a:extLst>
          </p:cNvPr>
          <p:cNvSpPr txBox="1">
            <a:spLocks/>
          </p:cNvSpPr>
          <p:nvPr/>
        </p:nvSpPr>
        <p:spPr>
          <a:xfrm>
            <a:off x="1600200" y="304800"/>
            <a:ext cx="6096000" cy="914400"/>
          </a:xfrm>
          <a:prstGeom prst="flowChartAlternateProcess">
            <a:avLst/>
          </a:prstGeom>
          <a:solidFill>
            <a:schemeClr val="tx1"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Perfectly decommissioned road</a:t>
            </a:r>
          </a:p>
        </p:txBody>
      </p:sp>
    </p:spTree>
    <p:extLst>
      <p:ext uri="{BB962C8B-B14F-4D97-AF65-F5344CB8AC3E}">
        <p14:creationId xmlns:p14="http://schemas.microsoft.com/office/powerpoint/2010/main" val="269824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14E9-AC37-1E8E-9295-1CAA29A2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ground, outdoor, nature, dirt&#10;&#10;Description automatically generated">
            <a:extLst>
              <a:ext uri="{FF2B5EF4-FFF2-40B4-BE49-F238E27FC236}">
                <a16:creationId xmlns:a16="http://schemas.microsoft.com/office/drawing/2014/main" id="{6A5FC578-A971-C0B5-A9A9-2BF5013A63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CD362B-6C69-4ED0-F358-31015A390289}"/>
              </a:ext>
            </a:extLst>
          </p:cNvPr>
          <p:cNvSpPr txBox="1">
            <a:spLocks/>
          </p:cNvSpPr>
          <p:nvPr/>
        </p:nvSpPr>
        <p:spPr>
          <a:xfrm>
            <a:off x="1600200" y="304800"/>
            <a:ext cx="6096000" cy="914400"/>
          </a:xfrm>
          <a:prstGeom prst="flowChartAlternateProcess">
            <a:avLst/>
          </a:prstGeom>
          <a:solidFill>
            <a:schemeClr val="tx1"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 temporary crossing</a:t>
            </a:r>
          </a:p>
        </p:txBody>
      </p:sp>
    </p:spTree>
    <p:extLst>
      <p:ext uri="{BB962C8B-B14F-4D97-AF65-F5344CB8AC3E}">
        <p14:creationId xmlns:p14="http://schemas.microsoft.com/office/powerpoint/2010/main" val="295414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CFC75-8D15-91D2-E8D5-F2ADB47FB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B4A2C-7A7F-E1C7-D048-1CD0E590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CEFE7-4948-C826-1C85-C6F2D66A47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083E30-2BFB-2AE3-B630-5F5C92665361}"/>
              </a:ext>
            </a:extLst>
          </p:cNvPr>
          <p:cNvSpPr txBox="1">
            <a:spLocks/>
          </p:cNvSpPr>
          <p:nvPr/>
        </p:nvSpPr>
        <p:spPr>
          <a:xfrm>
            <a:off x="1600200" y="304800"/>
            <a:ext cx="6096000" cy="914400"/>
          </a:xfrm>
          <a:prstGeom prst="flowChartAlternateProcess">
            <a:avLst/>
          </a:prstGeom>
          <a:solidFill>
            <a:schemeClr val="tx1"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instructions</a:t>
            </a:r>
          </a:p>
        </p:txBody>
      </p:sp>
    </p:spTree>
    <p:extLst>
      <p:ext uri="{BB962C8B-B14F-4D97-AF65-F5344CB8AC3E}">
        <p14:creationId xmlns:p14="http://schemas.microsoft.com/office/powerpoint/2010/main" val="337608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IDL inspectors should pay extra attention to unstable bare dirt located near a stream.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Rule variances must be more carefully justified, and inspected. They should address temperature as well as sediment impacts.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Rule change: add requirement to stabilize erodible fills near the stream as soon as practical (instead of seasonally).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/>
              <a:t>Rule change: require culvert pipes to be long enough to prevent erosion of the fill.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/>
              <a:t>Rule change: explicitly prohibit large slash piles next to streams.</a:t>
            </a:r>
          </a:p>
        </p:txBody>
      </p:sp>
    </p:spTree>
    <p:extLst>
      <p:ext uri="{BB962C8B-B14F-4D97-AF65-F5344CB8AC3E}">
        <p14:creationId xmlns:p14="http://schemas.microsoft.com/office/powerpoint/2010/main" val="17576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A345-3964-3668-D083-FFEC1B41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indoor, hall, altar&#10;&#10;Description automatically generated">
            <a:extLst>
              <a:ext uri="{FF2B5EF4-FFF2-40B4-BE49-F238E27FC236}">
                <a16:creationId xmlns:a16="http://schemas.microsoft.com/office/drawing/2014/main" id="{12773579-D1AF-320F-B325-ADA93AB8A1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F59E38D-A14C-A2CA-B940-F32402A9E868}"/>
              </a:ext>
            </a:extLst>
          </p:cNvPr>
          <p:cNvSpPr txBox="1">
            <a:spLocks/>
          </p:cNvSpPr>
          <p:nvPr/>
        </p:nvSpPr>
        <p:spPr>
          <a:xfrm>
            <a:off x="5763" y="2721429"/>
            <a:ext cx="3886200" cy="4114800"/>
          </a:xfrm>
          <a:prstGeom prst="flowChartAlternateProcess">
            <a:avLst/>
          </a:prstGeom>
          <a:solidFill>
            <a:schemeClr val="tx1"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11 Weeks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27 Shade Sites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58 Audit Sites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119 Guests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2,250 Rules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20,000 Miles</a:t>
            </a:r>
          </a:p>
        </p:txBody>
      </p:sp>
    </p:spTree>
    <p:extLst>
      <p:ext uri="{BB962C8B-B14F-4D97-AF65-F5344CB8AC3E}">
        <p14:creationId xmlns:p14="http://schemas.microsoft.com/office/powerpoint/2010/main" val="130134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2020 Memorandum of Understanding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823134">
            <a:off x="2600536" y="1560407"/>
            <a:ext cx="3474359" cy="4542222"/>
          </a:xfrm>
          <a:prstGeom prst="rect">
            <a:avLst/>
          </a:prstGeom>
          <a:noFill/>
          <a:ln w="38100" cmpd="thickThin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92" y="1545992"/>
            <a:ext cx="1273408" cy="12734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100" y="4191000"/>
            <a:ext cx="1308100" cy="145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49" y="4343400"/>
            <a:ext cx="1586250" cy="13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036" y="1360718"/>
            <a:ext cx="2150570" cy="130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76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E8FC1D0B-0AAC-A06C-6AAC-5755C95C7F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1498473"/>
            <a:ext cx="6858000" cy="38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7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8A340-04A5-17F6-EFE4-3713B81B03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BDE8F8-6259-95F2-27C9-33AFD005A06F}"/>
              </a:ext>
            </a:extLst>
          </p:cNvPr>
          <p:cNvSpPr txBox="1"/>
          <p:nvPr/>
        </p:nvSpPr>
        <p:spPr>
          <a:xfrm>
            <a:off x="76200" y="-152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390E6-5FC7-257C-3572-FAC862AFF0CB}"/>
              </a:ext>
            </a:extLst>
          </p:cNvPr>
          <p:cNvSpPr txBox="1"/>
          <p:nvPr/>
        </p:nvSpPr>
        <p:spPr>
          <a:xfrm rot="1811263">
            <a:off x="3828782" y="2550434"/>
            <a:ext cx="5845846" cy="156966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www.deq.idaho.gov/forestry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www.idl.idaho.gov/forest-practices-act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6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064418" cy="68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6F866-2EDB-2BE2-2ADF-335AF240102F}"/>
              </a:ext>
            </a:extLst>
          </p:cNvPr>
          <p:cNvSpPr txBox="1"/>
          <p:nvPr/>
        </p:nvSpPr>
        <p:spPr>
          <a:xfrm>
            <a:off x="2054518" y="2534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58 Audit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30149-6372-F842-57C1-BDEC2DAF4F74}"/>
              </a:ext>
            </a:extLst>
          </p:cNvPr>
          <p:cNvSpPr txBox="1">
            <a:spLocks/>
          </p:cNvSpPr>
          <p:nvPr/>
        </p:nvSpPr>
        <p:spPr>
          <a:xfrm>
            <a:off x="5410200" y="304800"/>
            <a:ext cx="3505200" cy="3581400"/>
          </a:xfrm>
          <a:prstGeom prst="rect">
            <a:avLst/>
          </a:prstGeom>
          <a:noFill/>
        </p:spPr>
        <p:txBody>
          <a:bodyPr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Site Requirements</a:t>
            </a:r>
          </a:p>
          <a:p>
            <a:pPr marL="0" indent="0">
              <a:buNone/>
            </a:pPr>
            <a:endParaRPr lang="en-US" dirty="0"/>
          </a:p>
          <a:p>
            <a:pPr>
              <a:buAutoNum type="arabicPeriod"/>
            </a:pPr>
            <a:r>
              <a:rPr lang="en-US" sz="2400" dirty="0"/>
              <a:t>Harvested in last 2 years</a:t>
            </a:r>
          </a:p>
          <a:p>
            <a:pPr>
              <a:buAutoNum type="arabicPeriod"/>
            </a:pPr>
            <a:r>
              <a:rPr lang="en-US" sz="2400" dirty="0"/>
              <a:t>Contain a fish-bearing stream</a:t>
            </a:r>
          </a:p>
          <a:p>
            <a:pPr>
              <a:buAutoNum type="arabicPeriod"/>
            </a:pPr>
            <a:r>
              <a:rPr lang="en-US" sz="2400" dirty="0"/>
              <a:t>At least 5 acres</a:t>
            </a:r>
          </a:p>
          <a:p>
            <a:pPr>
              <a:buAutoNum type="arabicPeriod"/>
            </a:pPr>
            <a:r>
              <a:rPr lang="en-US" sz="2400" dirty="0"/>
              <a:t>All ownerships</a:t>
            </a:r>
          </a:p>
          <a:p>
            <a:endParaRPr lang="en-US" sz="17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993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285C61E-E200-4D40-8A6D-5033760AA9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85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Meet the new audit team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04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0" y="1585"/>
            <a:ext cx="9141885" cy="68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Process</a:t>
            </a:r>
          </a:p>
        </p:txBody>
      </p:sp>
    </p:spTree>
    <p:extLst>
      <p:ext uri="{BB962C8B-B14F-4D97-AF65-F5344CB8AC3E}">
        <p14:creationId xmlns:p14="http://schemas.microsoft.com/office/powerpoint/2010/main" val="385846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2591866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2024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2591866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Further refined field forms</a:t>
            </a:r>
          </a:p>
          <a:p>
            <a:endParaRPr lang="en-US" sz="1700"/>
          </a:p>
          <a:p>
            <a:r>
              <a:rPr lang="en-US" sz="1700"/>
              <a:t>Incorporated new rules</a:t>
            </a:r>
          </a:p>
          <a:p>
            <a:endParaRPr lang="en-US" sz="1700"/>
          </a:p>
          <a:p>
            <a:r>
              <a:rPr lang="en-US" sz="1700"/>
              <a:t>Shade recovery study</a:t>
            </a:r>
          </a:p>
          <a:p>
            <a:endParaRPr lang="en-US" sz="1700"/>
          </a:p>
          <a:p>
            <a:r>
              <a:rPr lang="en-US" sz="1700"/>
              <a:t>More efficient</a:t>
            </a:r>
          </a:p>
          <a:p>
            <a:pPr>
              <a:spcBef>
                <a:spcPts val="0"/>
              </a:spcBef>
            </a:pPr>
            <a:endParaRPr lang="en-US" sz="1700"/>
          </a:p>
          <a:p>
            <a:pPr marL="0" indent="0">
              <a:buNone/>
            </a:pPr>
            <a:endParaRPr lang="en-US" sz="170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DA2695-E4FF-C2B7-FB65-DB72AF350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334" y="741391"/>
            <a:ext cx="4576848" cy="53845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81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7CB99-F725-E304-F391-E1349590D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810F-5D64-F4E6-0C32-E6269316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27" y="37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Overall Compliance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912AEA1-7368-C433-A08C-C57A3CDD6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950442"/>
              </p:ext>
            </p:extLst>
          </p:nvPr>
        </p:nvGraphicFramePr>
        <p:xfrm>
          <a:off x="20854" y="1417638"/>
          <a:ext cx="8970746" cy="540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869C5D-B59E-57D2-0008-FBD25C2631D4}"/>
              </a:ext>
            </a:extLst>
          </p:cNvPr>
          <p:cNvSpPr txBox="1">
            <a:spLocks/>
          </p:cNvSpPr>
          <p:nvPr/>
        </p:nvSpPr>
        <p:spPr>
          <a:xfrm>
            <a:off x="4533900" y="2856232"/>
            <a:ext cx="4343400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Out of 2,250 observations,</a:t>
            </a:r>
          </a:p>
          <a:p>
            <a:pPr marL="0" indent="0">
              <a:buNone/>
            </a:pPr>
            <a:r>
              <a:rPr lang="en-US" sz="2000" dirty="0"/>
              <a:t>2,133 were in compliance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762C4C0-44FC-178D-0CA1-D3E1AC02A871}"/>
              </a:ext>
            </a:extLst>
          </p:cNvPr>
          <p:cNvSpPr txBox="1"/>
          <p:nvPr/>
        </p:nvSpPr>
        <p:spPr>
          <a:xfrm>
            <a:off x="5105400" y="3777679"/>
            <a:ext cx="1324649" cy="685788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kern="1200" dirty="0">
                <a:solidFill>
                  <a:srgbClr val="FFFF00"/>
                </a:solidFill>
              </a:rPr>
              <a:t>95%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3E6A845-099F-5D20-E3C8-3D42C5655DE1}"/>
              </a:ext>
            </a:extLst>
          </p:cNvPr>
          <p:cNvSpPr txBox="1"/>
          <p:nvPr/>
        </p:nvSpPr>
        <p:spPr>
          <a:xfrm>
            <a:off x="7607300" y="1730209"/>
            <a:ext cx="1109044" cy="685788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kern="12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0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– by Ownership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845C7D-17CC-40E2-9228-05ADBBF25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119710"/>
              </p:ext>
            </p:extLst>
          </p:nvPr>
        </p:nvGraphicFramePr>
        <p:xfrm>
          <a:off x="406266" y="1452931"/>
          <a:ext cx="8331467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A56ABE3-F5FB-D1C6-99A0-46D009219DA2}"/>
              </a:ext>
            </a:extLst>
          </p:cNvPr>
          <p:cNvSpPr txBox="1"/>
          <p:nvPr/>
        </p:nvSpPr>
        <p:spPr>
          <a:xfrm>
            <a:off x="3733800" y="171482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AVERAGE COMPLIANCE</a:t>
            </a:r>
          </a:p>
        </p:txBody>
      </p:sp>
    </p:spTree>
    <p:extLst>
      <p:ext uri="{BB962C8B-B14F-4D97-AF65-F5344CB8AC3E}">
        <p14:creationId xmlns:p14="http://schemas.microsoft.com/office/powerpoint/2010/main" val="1060535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c53b7a63-2d6e-4d96-87c9-9f583f6d1c81}" enabled="0" method="" siteId="{c53b7a63-2d6e-4d96-87c9-9f583f6d1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3269</TotalTime>
  <Words>589</Words>
  <Application>Microsoft Office PowerPoint</Application>
  <PresentationFormat>On-screen Show (4:3)</PresentationFormat>
  <Paragraphs>96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Baskerville Old Face</vt:lpstr>
      <vt:lpstr>Calibri</vt:lpstr>
      <vt:lpstr>Times New Roman</vt:lpstr>
      <vt:lpstr>Office Theme</vt:lpstr>
      <vt:lpstr>2024 Forest Practices Audit</vt:lpstr>
      <vt:lpstr>2020 Memorandum of Understanding</vt:lpstr>
      <vt:lpstr>PowerPoint Presentation</vt:lpstr>
      <vt:lpstr>Website</vt:lpstr>
      <vt:lpstr>Meet the new audit team</vt:lpstr>
      <vt:lpstr>Audit Process</vt:lpstr>
      <vt:lpstr>2024 Improvements</vt:lpstr>
      <vt:lpstr>Overall Compliance</vt:lpstr>
      <vt:lpstr>Compliance – by Ownership</vt:lpstr>
      <vt:lpstr>Compliance Through the Years</vt:lpstr>
      <vt:lpstr>Compliance Example</vt:lpstr>
      <vt:lpstr>Number of Violations per Site</vt:lpstr>
      <vt:lpstr>What were the Most Common/Serious Problems?</vt:lpstr>
      <vt:lpstr>Comparison to 2020 Audit</vt:lpstr>
      <vt:lpstr>PowerPoint Presentation</vt:lpstr>
      <vt:lpstr>PowerPoint Presentation</vt:lpstr>
      <vt:lpstr>PowerPoint Presentation</vt:lpstr>
      <vt:lpstr>Recommendations</vt:lpstr>
      <vt:lpstr>PowerPoint Presentation</vt:lpstr>
      <vt:lpstr>PowerPoint Presentation</vt:lpstr>
      <vt:lpstr>PowerPoint Presentation</vt:lpstr>
    </vt:vector>
  </TitlesOfParts>
  <Company>Idaho Department of Environmental Quality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 Audit Update</dc:title>
  <dc:creator>Hawk Stone</dc:creator>
  <cp:lastModifiedBy>Hawk Stone</cp:lastModifiedBy>
  <cp:revision>86</cp:revision>
  <dcterms:created xsi:type="dcterms:W3CDTF">2016-03-15T17:14:47Z</dcterms:created>
  <dcterms:modified xsi:type="dcterms:W3CDTF">2025-03-19T18:36:56Z</dcterms:modified>
</cp:coreProperties>
</file>