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5"/>
  </p:notesMasterIdLst>
  <p:sldIdLst>
    <p:sldId id="256" r:id="rId2"/>
    <p:sldId id="260" r:id="rId3"/>
    <p:sldId id="264" r:id="rId4"/>
    <p:sldId id="258" r:id="rId5"/>
    <p:sldId id="257" r:id="rId6"/>
    <p:sldId id="259" r:id="rId7"/>
    <p:sldId id="266" r:id="rId8"/>
    <p:sldId id="280" r:id="rId9"/>
    <p:sldId id="281" r:id="rId10"/>
    <p:sldId id="279" r:id="rId11"/>
    <p:sldId id="276" r:id="rId12"/>
    <p:sldId id="277" r:id="rId13"/>
    <p:sldId id="278" r:id="rId14"/>
    <p:sldId id="282" r:id="rId15"/>
    <p:sldId id="283" r:id="rId16"/>
    <p:sldId id="284" r:id="rId17"/>
    <p:sldId id="267" r:id="rId18"/>
    <p:sldId id="268" r:id="rId19"/>
    <p:sldId id="261" r:id="rId20"/>
    <p:sldId id="265" r:id="rId21"/>
    <p:sldId id="275" r:id="rId22"/>
    <p:sldId id="287" r:id="rId23"/>
    <p:sldId id="262" r:id="rId24"/>
    <p:sldId id="263" r:id="rId25"/>
    <p:sldId id="270" r:id="rId26"/>
    <p:sldId id="269" r:id="rId27"/>
    <p:sldId id="289" r:id="rId28"/>
    <p:sldId id="290" r:id="rId29"/>
    <p:sldId id="293" r:id="rId30"/>
    <p:sldId id="291" r:id="rId31"/>
    <p:sldId id="292" r:id="rId32"/>
    <p:sldId id="294" r:id="rId33"/>
    <p:sldId id="295" r:id="rId34"/>
    <p:sldId id="296" r:id="rId35"/>
    <p:sldId id="297" r:id="rId36"/>
    <p:sldId id="298" r:id="rId37"/>
    <p:sldId id="299" r:id="rId38"/>
    <p:sldId id="300" r:id="rId39"/>
    <p:sldId id="301" r:id="rId40"/>
    <p:sldId id="271" r:id="rId41"/>
    <p:sldId id="274" r:id="rId42"/>
    <p:sldId id="272" r:id="rId43"/>
    <p:sldId id="27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C51"/>
    <a:srgbClr val="EACF82"/>
    <a:srgbClr val="FFEFC1"/>
    <a:srgbClr val="FFE39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491" autoAdjust="0"/>
  </p:normalViewPr>
  <p:slideViewPr>
    <p:cSldViewPr>
      <p:cViewPr varScale="1">
        <p:scale>
          <a:sx n="118" d="100"/>
          <a:sy n="118" d="100"/>
        </p:scale>
        <p:origin x="98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0F5DB-0342-425A-B26E-93FB056CFACA}" type="datetimeFigureOut">
              <a:rPr lang="en-US" smtClean="0"/>
              <a:pPr/>
              <a:t>3/24/2025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7CD7A-2880-4840-BFEB-6C8F3180158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14300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accent1">
                    <a:lumMod val="75000"/>
                  </a:schemeClr>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067496"/>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C14A6BC-F73A-4163-9584-90D06D714AC6}" type="datetimeFigureOut">
              <a:rPr lang="en-US" smtClean="0"/>
              <a:pPr/>
              <a:t>3/24/2025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D245369-2DDF-4C95-9CCA-0854F72FC19F}" type="slidenum">
              <a:rPr lang="en-US" smtClean="0"/>
              <a:pPr/>
              <a:t>‹#›</a:t>
            </a:fld>
            <a:endParaRPr lang="en-US" dirty="0"/>
          </a:p>
        </p:txBody>
      </p:sp>
      <p:grpSp>
        <p:nvGrpSpPr>
          <p:cNvPr id="23" name="Group 22"/>
          <p:cNvGrpSpPr/>
          <p:nvPr userDrawn="1"/>
        </p:nvGrpSpPr>
        <p:grpSpPr>
          <a:xfrm>
            <a:off x="1420086" y="4114800"/>
            <a:ext cx="3990114" cy="2390775"/>
            <a:chOff x="609600" y="990600"/>
            <a:chExt cx="5770563" cy="3457575"/>
          </a:xfrm>
        </p:grpSpPr>
        <p:grpSp>
          <p:nvGrpSpPr>
            <p:cNvPr id="24" name="Group 23"/>
            <p:cNvGrpSpPr>
              <a:grpSpLocks/>
            </p:cNvGrpSpPr>
            <p:nvPr userDrawn="1"/>
          </p:nvGrpSpPr>
          <p:grpSpPr bwMode="auto">
            <a:xfrm>
              <a:off x="609600" y="990600"/>
              <a:ext cx="5770563" cy="3457575"/>
              <a:chOff x="1785" y="1388"/>
              <a:chExt cx="9088" cy="5444"/>
            </a:xfrm>
          </p:grpSpPr>
          <p:sp>
            <p:nvSpPr>
              <p:cNvPr id="26" name="AutoShape 3"/>
              <p:cNvSpPr>
                <a:spLocks noChangeArrowheads="1"/>
              </p:cNvSpPr>
              <p:nvPr/>
            </p:nvSpPr>
            <p:spPr bwMode="auto">
              <a:xfrm rot="10800000">
                <a:off x="2867" y="4483"/>
                <a:ext cx="7094" cy="2258"/>
              </a:xfrm>
              <a:prstGeom prst="triangle">
                <a:avLst>
                  <a:gd name="adj" fmla="val 46134"/>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AutoShape 4"/>
              <p:cNvSpPr>
                <a:spLocks noChangeArrowheads="1"/>
              </p:cNvSpPr>
              <p:nvPr/>
            </p:nvSpPr>
            <p:spPr bwMode="auto">
              <a:xfrm>
                <a:off x="2615" y="1470"/>
                <a:ext cx="7134" cy="2258"/>
              </a:xfrm>
              <a:prstGeom prst="triangle">
                <a:avLst>
                  <a:gd name="adj" fmla="val 57769"/>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AutoShape 5"/>
              <p:cNvSpPr>
                <a:spLocks noChangeArrowheads="1"/>
              </p:cNvSpPr>
              <p:nvPr/>
            </p:nvSpPr>
            <p:spPr bwMode="auto">
              <a:xfrm>
                <a:off x="1785" y="3567"/>
                <a:ext cx="9088" cy="1163"/>
              </a:xfrm>
              <a:prstGeom prst="roundRect">
                <a:avLst>
                  <a:gd name="adj" fmla="val 50000"/>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AutoShape 6"/>
              <p:cNvSpPr>
                <a:spLocks noChangeArrowheads="1"/>
              </p:cNvSpPr>
              <p:nvPr/>
            </p:nvSpPr>
            <p:spPr bwMode="auto">
              <a:xfrm rot="10800000">
                <a:off x="3766" y="4849"/>
                <a:ext cx="1096" cy="137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AutoShape 7"/>
              <p:cNvSpPr>
                <a:spLocks noChangeArrowheads="1"/>
              </p:cNvSpPr>
              <p:nvPr/>
            </p:nvSpPr>
            <p:spPr bwMode="auto">
              <a:xfrm rot="10800000">
                <a:off x="4204" y="4970"/>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AutoShape 8"/>
              <p:cNvSpPr>
                <a:spLocks noChangeArrowheads="1"/>
              </p:cNvSpPr>
              <p:nvPr/>
            </p:nvSpPr>
            <p:spPr bwMode="auto">
              <a:xfrm>
                <a:off x="3753" y="1942"/>
                <a:ext cx="1096" cy="150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AutoShape 9"/>
              <p:cNvSpPr>
                <a:spLocks noChangeArrowheads="1"/>
              </p:cNvSpPr>
              <p:nvPr/>
            </p:nvSpPr>
            <p:spPr bwMode="auto">
              <a:xfrm>
                <a:off x="4191" y="1388"/>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5" name="Picture 24" descr="IDL Textured small"/>
            <p:cNvPicPr/>
            <p:nvPr userDrawn="1"/>
          </p:nvPicPr>
          <p:blipFill>
            <a:blip r:embed="rId3" cstate="print">
              <a:clrChange>
                <a:clrFrom>
                  <a:srgbClr val="FFFFFF"/>
                </a:clrFrom>
                <a:clrTo>
                  <a:srgbClr val="FFFFFF">
                    <a:alpha val="0"/>
                  </a:srgbClr>
                </a:clrTo>
              </a:clrChange>
            </a:blip>
            <a:srcRect l="586" t="414" r="323" b="1027"/>
            <a:stretch>
              <a:fillRect/>
            </a:stretch>
          </p:blipFill>
          <p:spPr bwMode="auto">
            <a:xfrm>
              <a:off x="647700" y="1117600"/>
              <a:ext cx="5625605" cy="3204594"/>
            </a:xfrm>
            <a:prstGeom prst="rect">
              <a:avLst/>
            </a:prstGeom>
            <a:noFill/>
            <a:ln w="9525">
              <a:noFill/>
              <a:miter lim="800000"/>
              <a:headEnd/>
              <a:tailEnd/>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9" name="Group 8"/>
          <p:cNvGrpSpPr/>
          <p:nvPr userDrawn="1"/>
        </p:nvGrpSpPr>
        <p:grpSpPr>
          <a:xfrm>
            <a:off x="0" y="0"/>
            <a:ext cx="9144000" cy="1598612"/>
            <a:chOff x="0" y="0"/>
            <a:chExt cx="9144000" cy="1598612"/>
          </a:xfrm>
        </p:grpSpPr>
        <p:grpSp>
          <p:nvGrpSpPr>
            <p:cNvPr id="10" name="Group 25"/>
            <p:cNvGrpSpPr/>
            <p:nvPr userDrawn="1"/>
          </p:nvGrpSpPr>
          <p:grpSpPr>
            <a:xfrm>
              <a:off x="0" y="0"/>
              <a:ext cx="9144000" cy="1587499"/>
              <a:chOff x="0" y="0"/>
              <a:chExt cx="9144000" cy="1587499"/>
            </a:xfrm>
          </p:grpSpPr>
          <p:sp>
            <p:nvSpPr>
              <p:cNvPr id="12" name="Rectangle 11"/>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lgn="ctr">
              <a:defRPr/>
            </a:lvl1pPr>
            <a:extLst/>
          </a:lstStyle>
          <a:p>
            <a:r>
              <a:rPr kumimoji="0" lang="en-US" dirty="0"/>
              <a:t>Click to edit Master title style</a:t>
            </a:r>
          </a:p>
        </p:txBody>
      </p:sp>
      <p:sp>
        <p:nvSpPr>
          <p:cNvPr id="3" name="Vertical Text Placeholder 2"/>
          <p:cNvSpPr>
            <a:spLocks noGrp="1"/>
          </p:cNvSpPr>
          <p:nvPr>
            <p:ph type="body" orient="vert" idx="1"/>
          </p:nvPr>
        </p:nvSpPr>
        <p:spPr>
          <a:xfrm>
            <a:off x="457200" y="1600200"/>
            <a:ext cx="8229600" cy="4267200"/>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C14A6BC-F73A-4163-9584-90D06D714AC6}"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5369-2DDF-4C95-9CCA-0854F72FC1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8" name="Group 7"/>
          <p:cNvGrpSpPr/>
          <p:nvPr userDrawn="1"/>
        </p:nvGrpSpPr>
        <p:grpSpPr>
          <a:xfrm rot="5400000">
            <a:off x="4533900" y="2247900"/>
            <a:ext cx="6858000" cy="2362200"/>
            <a:chOff x="0" y="0"/>
            <a:chExt cx="9144000" cy="1598612"/>
          </a:xfrm>
        </p:grpSpPr>
        <p:grpSp>
          <p:nvGrpSpPr>
            <p:cNvPr id="9" name="Group 25"/>
            <p:cNvGrpSpPr/>
            <p:nvPr userDrawn="1"/>
          </p:nvGrpSpPr>
          <p:grpSpPr>
            <a:xfrm>
              <a:off x="0" y="0"/>
              <a:ext cx="9144000" cy="1587499"/>
              <a:chOff x="0" y="0"/>
              <a:chExt cx="9144000" cy="1587499"/>
            </a:xfrm>
          </p:grpSpPr>
          <p:sp>
            <p:nvSpPr>
              <p:cNvPr id="11" name="Rectangle 10"/>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844013" y="274640"/>
            <a:ext cx="1777470" cy="5592761"/>
          </a:xfrm>
        </p:spPr>
        <p:txBody>
          <a:bodyPr vert="eaVert"/>
          <a:lstStyle>
            <a:lvl1pPr algn="ctr">
              <a:defRPr/>
            </a:lvl1pPr>
            <a:extLst/>
          </a:lstStyle>
          <a:p>
            <a:r>
              <a:rPr kumimoji="0" lang="en-US" dirty="0"/>
              <a:t>Click to edit Master title style</a:t>
            </a:r>
          </a:p>
        </p:txBody>
      </p:sp>
      <p:sp>
        <p:nvSpPr>
          <p:cNvPr id="3" name="Vertical Text Placeholder 2"/>
          <p:cNvSpPr>
            <a:spLocks noGrp="1"/>
          </p:cNvSpPr>
          <p:nvPr>
            <p:ph type="body" orient="vert" idx="1"/>
          </p:nvPr>
        </p:nvSpPr>
        <p:spPr>
          <a:xfrm>
            <a:off x="457200" y="274641"/>
            <a:ext cx="6248400" cy="5592760"/>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C14A6BC-F73A-4163-9584-90D06D714AC6}"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5369-2DDF-4C95-9CCA-0854F72FC1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alphaModFix amt="25000"/>
            <a:lum/>
          </a:blip>
          <a:srcRect/>
          <a:tile tx="0" ty="0" sx="50000" sy="50000" flip="none" algn="tl"/>
        </a:blipFill>
        <a:effectLst/>
      </p:bgPr>
    </p:bg>
    <p:spTree>
      <p:nvGrpSpPr>
        <p:cNvPr id="1" name=""/>
        <p:cNvGrpSpPr/>
        <p:nvPr/>
      </p:nvGrpSpPr>
      <p:grpSpPr>
        <a:xfrm>
          <a:off x="0" y="0"/>
          <a:ext cx="0" cy="0"/>
          <a:chOff x="0" y="0"/>
          <a:chExt cx="0" cy="0"/>
        </a:xfrm>
      </p:grpSpPr>
      <p:grpSp>
        <p:nvGrpSpPr>
          <p:cNvPr id="11" name="Group 10"/>
          <p:cNvGrpSpPr/>
          <p:nvPr userDrawn="1"/>
        </p:nvGrpSpPr>
        <p:grpSpPr>
          <a:xfrm>
            <a:off x="0" y="0"/>
            <a:ext cx="9144000" cy="1598612"/>
            <a:chOff x="0" y="0"/>
            <a:chExt cx="9144000" cy="1598612"/>
          </a:xfrm>
        </p:grpSpPr>
        <p:grpSp>
          <p:nvGrpSpPr>
            <p:cNvPr id="26" name="Group 25"/>
            <p:cNvGrpSpPr/>
            <p:nvPr userDrawn="1"/>
          </p:nvGrpSpPr>
          <p:grpSpPr>
            <a:xfrm>
              <a:off x="0" y="0"/>
              <a:ext cx="9144000" cy="1587499"/>
              <a:chOff x="0" y="0"/>
              <a:chExt cx="9144000" cy="1587499"/>
            </a:xfrm>
          </p:grpSpPr>
          <p:sp>
            <p:nvSpPr>
              <p:cNvPr id="23" name="Rectangle 22"/>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457200" y="1600200"/>
            <a:ext cx="8229600" cy="4407091"/>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C14A6BC-F73A-4163-9584-90D06D714AC6}"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5369-2DDF-4C95-9CCA-0854F72FC19F}" type="slidenum">
              <a:rPr lang="en-US" smtClean="0"/>
              <a:pPr/>
              <a:t>‹#›</a:t>
            </a:fld>
            <a:endParaRPr lang="en-US"/>
          </a:p>
        </p:txBody>
      </p:sp>
      <p:sp>
        <p:nvSpPr>
          <p:cNvPr id="7" name="Title 6"/>
          <p:cNvSpPr>
            <a:spLocks noGrp="1"/>
          </p:cNvSpPr>
          <p:nvPr>
            <p:ph type="title"/>
          </p:nvPr>
        </p:nvSpPr>
        <p:spPr/>
        <p:txBody>
          <a:bodyPr rtlCol="0">
            <a:normAutofit/>
          </a:bodyPr>
          <a:lstStyle>
            <a:lvl1pPr algn="ctr">
              <a:defRPr sz="4400"/>
            </a:lvl1pPr>
            <a:extLst/>
          </a:lstStyle>
          <a:p>
            <a:r>
              <a:rPr kumimoji="0"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solidFill>
                  <a:schemeClr val="accent5">
                    <a:lumMod val="60000"/>
                    <a:lumOff val="40000"/>
                  </a:schemeClr>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9C14A6BC-F73A-4163-9584-90D06D714AC6}"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5369-2DDF-4C95-9CCA-0854F72FC19F}"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alphaModFix amt="30000"/>
            <a:lum/>
          </a:blip>
          <a:srcRect/>
          <a:tile tx="0" ty="0" sx="50000" sy="50000" flip="none" algn="tl"/>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0" y="0"/>
            <a:ext cx="9144000" cy="1598612"/>
            <a:chOff x="0" y="0"/>
            <a:chExt cx="9144000" cy="1598612"/>
          </a:xfrm>
        </p:grpSpPr>
        <p:grpSp>
          <p:nvGrpSpPr>
            <p:cNvPr id="14" name="Group 25"/>
            <p:cNvGrpSpPr/>
            <p:nvPr userDrawn="1"/>
          </p:nvGrpSpPr>
          <p:grpSpPr>
            <a:xfrm>
              <a:off x="0" y="0"/>
              <a:ext cx="9144000" cy="1587499"/>
              <a:chOff x="0" y="0"/>
              <a:chExt cx="9144000" cy="1587499"/>
            </a:xfrm>
          </p:grpSpPr>
          <p:sp>
            <p:nvSpPr>
              <p:cNvPr id="16" name="Rectangle 15"/>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half" idx="1"/>
          </p:nvPr>
        </p:nvSpPr>
        <p:spPr>
          <a:xfrm>
            <a:off x="457200" y="1600200"/>
            <a:ext cx="4038600" cy="4407091"/>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600200"/>
            <a:ext cx="4038600" cy="4407091"/>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lvl1pPr>
              <a:defRPr>
                <a:solidFill>
                  <a:schemeClr val="accent1">
                    <a:lumMod val="75000"/>
                  </a:schemeClr>
                </a:solidFill>
              </a:defRPr>
            </a:lvl1pPr>
            <a:extLst/>
          </a:lstStyle>
          <a:p>
            <a:fld id="{9C14A6BC-F73A-4163-9584-90D06D714AC6}" type="datetimeFigureOut">
              <a:rPr lang="en-US" smtClean="0"/>
              <a:pPr/>
              <a:t>3/24/2025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schemeClr>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schemeClr>
                </a:solidFill>
              </a:defRPr>
            </a:lvl1pPr>
            <a:extLst/>
          </a:lstStyle>
          <a:p>
            <a:fld id="{ED245369-2DDF-4C95-9CCA-0854F72FC19F}" type="slidenum">
              <a:rPr lang="en-US" smtClean="0"/>
              <a:pPr/>
              <a:t>‹#›</a:t>
            </a:fld>
            <a:endParaRPr lang="en-US" dirty="0"/>
          </a:p>
        </p:txBody>
      </p:sp>
      <p:sp>
        <p:nvSpPr>
          <p:cNvPr id="8" name="Title 7"/>
          <p:cNvSpPr>
            <a:spLocks noGrp="1"/>
          </p:cNvSpPr>
          <p:nvPr>
            <p:ph type="title"/>
          </p:nvPr>
        </p:nvSpPr>
        <p:spPr/>
        <p:txBody>
          <a:bodyPr rtlCol="0"/>
          <a:lstStyle>
            <a:lvl1pPr algn="ctr">
              <a:defRPr>
                <a:solidFill>
                  <a:schemeClr val="accent1">
                    <a:lumMod val="75000"/>
                  </a:schemeClr>
                </a:solidFill>
              </a:defRPr>
            </a:lvl1pPr>
            <a:extLst/>
          </a:lstStyle>
          <a:p>
            <a:r>
              <a:rPr kumimoji="0" lang="en-US" dirty="0"/>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grpSp>
        <p:nvGrpSpPr>
          <p:cNvPr id="28" name="Group 27"/>
          <p:cNvGrpSpPr/>
          <p:nvPr userDrawn="1"/>
        </p:nvGrpSpPr>
        <p:grpSpPr>
          <a:xfrm>
            <a:off x="0" y="0"/>
            <a:ext cx="9144000" cy="1598612"/>
            <a:chOff x="0" y="0"/>
            <a:chExt cx="9144000" cy="1598612"/>
          </a:xfrm>
        </p:grpSpPr>
        <p:grpSp>
          <p:nvGrpSpPr>
            <p:cNvPr id="29" name="Group 25"/>
            <p:cNvGrpSpPr/>
            <p:nvPr userDrawn="1"/>
          </p:nvGrpSpPr>
          <p:grpSpPr>
            <a:xfrm>
              <a:off x="0" y="0"/>
              <a:ext cx="9144000" cy="1587499"/>
              <a:chOff x="0" y="0"/>
              <a:chExt cx="9144000" cy="1587499"/>
            </a:xfrm>
          </p:grpSpPr>
          <p:sp>
            <p:nvSpPr>
              <p:cNvPr id="31" name="Rectangle 30"/>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73050"/>
            <a:ext cx="8229600" cy="1143000"/>
          </a:xfrm>
        </p:spPr>
        <p:txBody>
          <a:bodyPr anchor="ctr"/>
          <a:lstStyle>
            <a:lvl1pPr algn="ctr">
              <a:defRPr/>
            </a:lvl1pPr>
            <a:extLst/>
          </a:lstStyle>
          <a:p>
            <a:r>
              <a:rPr kumimoji="0" lang="en-US" dirty="0"/>
              <a:t>Click to edit Master title style</a:t>
            </a:r>
          </a:p>
        </p:txBody>
      </p:sp>
      <p:sp>
        <p:nvSpPr>
          <p:cNvPr id="3" name="Text Placeholder 2"/>
          <p:cNvSpPr>
            <a:spLocks noGrp="1"/>
          </p:cNvSpPr>
          <p:nvPr>
            <p:ph type="body" idx="1"/>
          </p:nvPr>
        </p:nvSpPr>
        <p:spPr>
          <a:xfrm>
            <a:off x="457200" y="51054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8200" y="51054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1600199"/>
            <a:ext cx="4040188" cy="3505201"/>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1600199"/>
            <a:ext cx="4041775" cy="3505201"/>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9C14A6BC-F73A-4163-9584-90D06D714AC6}"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45369-2DDF-4C95-9CCA-0854F72FC19F}" type="slidenum">
              <a:rPr lang="en-US" smtClean="0"/>
              <a:pPr/>
              <a:t>‹#›</a:t>
            </a:fld>
            <a:endParaRPr lang="en-US"/>
          </a:p>
        </p:txBody>
      </p:sp>
      <p:grpSp>
        <p:nvGrpSpPr>
          <p:cNvPr id="23" name="Group 22"/>
          <p:cNvGrpSpPr/>
          <p:nvPr userDrawn="1"/>
        </p:nvGrpSpPr>
        <p:grpSpPr>
          <a:xfrm>
            <a:off x="-50800" y="5422900"/>
            <a:ext cx="3539513" cy="1447800"/>
            <a:chOff x="-457200" y="5140272"/>
            <a:chExt cx="4572000" cy="1870128"/>
          </a:xfrm>
        </p:grpSpPr>
        <p:sp>
          <p:nvSpPr>
            <p:cNvPr id="10" name="Freeform 9"/>
            <p:cNvSpPr>
              <a:spLocks/>
            </p:cNvSpPr>
            <p:nvPr userDrawn="1"/>
          </p:nvSpPr>
          <p:spPr bwMode="auto">
            <a:xfrm>
              <a:off x="312797" y="5140272"/>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userDrawn="1"/>
          </p:nvSpPr>
          <p:spPr bwMode="auto">
            <a:xfrm>
              <a:off x="-457200" y="5923302"/>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ight Triangle 11"/>
            <p:cNvSpPr>
              <a:spLocks/>
            </p:cNvSpPr>
            <p:nvPr userDrawn="1"/>
          </p:nvSpPr>
          <p:spPr bwMode="auto">
            <a:xfrm>
              <a:off x="-409681" y="5929532"/>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grpSp>
      <p:grpSp>
        <p:nvGrpSpPr>
          <p:cNvPr id="13" name="Group 12"/>
          <p:cNvGrpSpPr/>
          <p:nvPr userDrawn="1"/>
        </p:nvGrpSpPr>
        <p:grpSpPr>
          <a:xfrm>
            <a:off x="38100" y="5916810"/>
            <a:ext cx="1549614" cy="928490"/>
            <a:chOff x="609600" y="990600"/>
            <a:chExt cx="5770563" cy="3457575"/>
          </a:xfrm>
        </p:grpSpPr>
        <p:grpSp>
          <p:nvGrpSpPr>
            <p:cNvPr id="14" name="Group 15"/>
            <p:cNvGrpSpPr>
              <a:grpSpLocks/>
            </p:cNvGrpSpPr>
            <p:nvPr userDrawn="1"/>
          </p:nvGrpSpPr>
          <p:grpSpPr bwMode="auto">
            <a:xfrm>
              <a:off x="609600" y="990600"/>
              <a:ext cx="5770563" cy="3457575"/>
              <a:chOff x="1785" y="1388"/>
              <a:chExt cx="9088" cy="5444"/>
            </a:xfrm>
          </p:grpSpPr>
          <p:sp>
            <p:nvSpPr>
              <p:cNvPr id="16" name="AutoShape 3"/>
              <p:cNvSpPr>
                <a:spLocks noChangeArrowheads="1"/>
              </p:cNvSpPr>
              <p:nvPr/>
            </p:nvSpPr>
            <p:spPr bwMode="auto">
              <a:xfrm rot="10800000">
                <a:off x="2867" y="4483"/>
                <a:ext cx="7094" cy="2258"/>
              </a:xfrm>
              <a:prstGeom prst="triangle">
                <a:avLst>
                  <a:gd name="adj" fmla="val 46134"/>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AutoShape 4"/>
              <p:cNvSpPr>
                <a:spLocks noChangeArrowheads="1"/>
              </p:cNvSpPr>
              <p:nvPr/>
            </p:nvSpPr>
            <p:spPr bwMode="auto">
              <a:xfrm>
                <a:off x="2615" y="1470"/>
                <a:ext cx="7134" cy="2258"/>
              </a:xfrm>
              <a:prstGeom prst="triangle">
                <a:avLst>
                  <a:gd name="adj" fmla="val 57769"/>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AutoShape 5"/>
              <p:cNvSpPr>
                <a:spLocks noChangeArrowheads="1"/>
              </p:cNvSpPr>
              <p:nvPr/>
            </p:nvSpPr>
            <p:spPr bwMode="auto">
              <a:xfrm>
                <a:off x="1785" y="3567"/>
                <a:ext cx="9088" cy="1163"/>
              </a:xfrm>
              <a:prstGeom prst="roundRect">
                <a:avLst>
                  <a:gd name="adj" fmla="val 50000"/>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AutoShape 6"/>
              <p:cNvSpPr>
                <a:spLocks noChangeArrowheads="1"/>
              </p:cNvSpPr>
              <p:nvPr/>
            </p:nvSpPr>
            <p:spPr bwMode="auto">
              <a:xfrm rot="10800000">
                <a:off x="3766" y="4849"/>
                <a:ext cx="1096" cy="137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AutoShape 7"/>
              <p:cNvSpPr>
                <a:spLocks noChangeArrowheads="1"/>
              </p:cNvSpPr>
              <p:nvPr/>
            </p:nvSpPr>
            <p:spPr bwMode="auto">
              <a:xfrm rot="10800000">
                <a:off x="4204" y="4970"/>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AutoShape 8"/>
              <p:cNvSpPr>
                <a:spLocks noChangeArrowheads="1"/>
              </p:cNvSpPr>
              <p:nvPr/>
            </p:nvSpPr>
            <p:spPr bwMode="auto">
              <a:xfrm>
                <a:off x="3753" y="1942"/>
                <a:ext cx="1096" cy="150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AutoShape 9"/>
              <p:cNvSpPr>
                <a:spLocks noChangeArrowheads="1"/>
              </p:cNvSpPr>
              <p:nvPr/>
            </p:nvSpPr>
            <p:spPr bwMode="auto">
              <a:xfrm>
                <a:off x="4191" y="1388"/>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5" name="Picture 14" descr="IDL Textured small"/>
            <p:cNvPicPr/>
            <p:nvPr userDrawn="1"/>
          </p:nvPicPr>
          <p:blipFill>
            <a:blip r:embed="rId3" cstate="print">
              <a:clrChange>
                <a:clrFrom>
                  <a:srgbClr val="FFFFFF"/>
                </a:clrFrom>
                <a:clrTo>
                  <a:srgbClr val="FFFFFF">
                    <a:alpha val="0"/>
                  </a:srgbClr>
                </a:clrTo>
              </a:clrChange>
            </a:blip>
            <a:srcRect l="586" t="414" r="323" b="1027"/>
            <a:stretch>
              <a:fillRect/>
            </a:stretch>
          </p:blipFill>
          <p:spPr bwMode="auto">
            <a:xfrm>
              <a:off x="647700" y="1117600"/>
              <a:ext cx="5625605" cy="3204594"/>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alphaModFix amt="30000"/>
            <a:lum/>
          </a:blip>
          <a:srcRect/>
          <a:tile tx="0" ty="0" sx="50000" sy="50000" flip="none" algn="tl"/>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0" y="0"/>
            <a:ext cx="9144000" cy="1598612"/>
            <a:chOff x="0" y="0"/>
            <a:chExt cx="9144000" cy="1598612"/>
          </a:xfrm>
        </p:grpSpPr>
        <p:grpSp>
          <p:nvGrpSpPr>
            <p:cNvPr id="14" name="Group 25"/>
            <p:cNvGrpSpPr/>
            <p:nvPr userDrawn="1"/>
          </p:nvGrpSpPr>
          <p:grpSpPr>
            <a:xfrm>
              <a:off x="0" y="0"/>
              <a:ext cx="9144000" cy="1587499"/>
              <a:chOff x="0" y="0"/>
              <a:chExt cx="9144000" cy="1587499"/>
            </a:xfrm>
          </p:grpSpPr>
          <p:sp>
            <p:nvSpPr>
              <p:cNvPr id="16" name="Rectangle 15"/>
              <p:cNvSpPr/>
              <p:nvPr userDrawn="1"/>
            </p:nvSpPr>
            <p:spPr>
              <a:xfrm>
                <a:off x="0" y="0"/>
                <a:ext cx="9144000" cy="1371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userDrawn="1"/>
            </p:nvSpPr>
            <p:spPr>
              <a:xfrm rot="10800000" flipH="1">
                <a:off x="0" y="1358902"/>
                <a:ext cx="9144000" cy="228597"/>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userDrawn="1"/>
          </p:nvCxnSpPr>
          <p:spPr>
            <a:xfrm flipV="1">
              <a:off x="0" y="1371600"/>
              <a:ext cx="9144000" cy="227012"/>
            </a:xfrm>
            <a:prstGeom prst="line">
              <a:avLst/>
            </a:prstGeom>
            <a:ln w="76200" cmpd="sng">
              <a:solidFill>
                <a:schemeClr val="accent5">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Date Placeholder 2"/>
          <p:cNvSpPr>
            <a:spLocks noGrp="1"/>
          </p:cNvSpPr>
          <p:nvPr>
            <p:ph type="dt" sz="half" idx="10"/>
          </p:nvPr>
        </p:nvSpPr>
        <p:spPr/>
        <p:txBody>
          <a:bodyPr/>
          <a:lstStyle>
            <a:lvl1pPr>
              <a:defRPr>
                <a:solidFill>
                  <a:schemeClr val="accent1">
                    <a:lumMod val="75000"/>
                  </a:schemeClr>
                </a:solidFill>
              </a:defRPr>
            </a:lvl1pPr>
            <a:extLst/>
          </a:lstStyle>
          <a:p>
            <a:fld id="{9C14A6BC-F73A-4163-9584-90D06D714AC6}" type="datetimeFigureOut">
              <a:rPr lang="en-US" smtClean="0"/>
              <a:pPr/>
              <a:t>3/24/2025</a:t>
            </a:fld>
            <a:endParaRPr lang="en-US" dirty="0"/>
          </a:p>
        </p:txBody>
      </p:sp>
      <p:sp>
        <p:nvSpPr>
          <p:cNvPr id="4" name="Footer Placeholder 3"/>
          <p:cNvSpPr>
            <a:spLocks noGrp="1"/>
          </p:cNvSpPr>
          <p:nvPr>
            <p:ph type="ftr" sz="quarter" idx="11"/>
          </p:nvPr>
        </p:nvSpPr>
        <p:spPr/>
        <p:txBody>
          <a:bodyPr/>
          <a:lstStyle>
            <a:lvl1pPr>
              <a:defRPr>
                <a:solidFill>
                  <a:schemeClr val="accent1">
                    <a:lumMod val="75000"/>
                  </a:schemeClr>
                </a:solidFill>
              </a:defRPr>
            </a:lvl1pPr>
            <a:extLst/>
          </a:lstStyle>
          <a:p>
            <a:endParaRPr lang="en-US" dirty="0"/>
          </a:p>
        </p:txBody>
      </p:sp>
      <p:sp>
        <p:nvSpPr>
          <p:cNvPr id="5" name="Slide Number Placeholder 4"/>
          <p:cNvSpPr>
            <a:spLocks noGrp="1"/>
          </p:cNvSpPr>
          <p:nvPr>
            <p:ph type="sldNum" sz="quarter" idx="12"/>
          </p:nvPr>
        </p:nvSpPr>
        <p:spPr/>
        <p:txBody>
          <a:bodyPr/>
          <a:lstStyle>
            <a:lvl1pPr>
              <a:defRPr>
                <a:solidFill>
                  <a:schemeClr val="accent1">
                    <a:lumMod val="75000"/>
                  </a:schemeClr>
                </a:solidFill>
              </a:defRPr>
            </a:lvl1pPr>
            <a:extLst/>
          </a:lstStyle>
          <a:p>
            <a:fld id="{ED245369-2DDF-4C95-9CCA-0854F72FC19F}" type="slidenum">
              <a:rPr lang="en-US" smtClean="0"/>
              <a:pPr/>
              <a:t>‹#›</a:t>
            </a:fld>
            <a:endParaRPr lang="en-US" dirty="0"/>
          </a:p>
        </p:txBody>
      </p:sp>
      <p:sp>
        <p:nvSpPr>
          <p:cNvPr id="6" name="Title 5"/>
          <p:cNvSpPr>
            <a:spLocks noGrp="1"/>
          </p:cNvSpPr>
          <p:nvPr>
            <p:ph type="title"/>
          </p:nvPr>
        </p:nvSpPr>
        <p:spPr/>
        <p:txBody>
          <a:bodyPr rtlCol="0"/>
          <a:lstStyle>
            <a:lvl1pPr algn="ctr">
              <a:defRPr>
                <a:solidFill>
                  <a:schemeClr val="accent1">
                    <a:lumMod val="75000"/>
                  </a:schemeClr>
                </a:solidFill>
              </a:defRPr>
            </a:lvl1pPr>
            <a:extLst/>
          </a:lstStyle>
          <a:p>
            <a:r>
              <a:rPr kumimoji="0" lang="en-US" dirty="0"/>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4A6BC-F73A-4163-9584-90D06D714AC6}"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45369-2DDF-4C95-9CCA-0854F72FC1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lumMod val="75000"/>
                  </a:schemeClr>
                </a:solidFill>
                <a:effectLst/>
              </a:defRPr>
            </a:lvl1pPr>
            <a:extLst/>
          </a:lstStyle>
          <a:p>
            <a:r>
              <a:rPr kumimoji="0" lang="en-US" dirty="0"/>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6727032" y="6407944"/>
            <a:ext cx="1920240" cy="365760"/>
          </a:xfrm>
        </p:spPr>
        <p:txBody>
          <a:bodyPr/>
          <a:lstStyle/>
          <a:p>
            <a:fld id="{9C14A6BC-F73A-4163-9584-90D06D714AC6}"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5369-2DDF-4C95-9CCA-0854F72FC19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9C14A6BC-F73A-4163-9584-90D06D714AC6}" type="datetimeFigureOut">
              <a:rPr lang="en-US" smtClean="0"/>
              <a:pPr/>
              <a:t>3/24/2025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D245369-2DDF-4C95-9CCA-0854F72FC19F}"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5">
                    <a:lumMod val="60000"/>
                    <a:lumOff val="40000"/>
                  </a:schemeClr>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grpSp>
        <p:nvGrpSpPr>
          <p:cNvPr id="14" name="Group 13"/>
          <p:cNvGrpSpPr/>
          <p:nvPr userDrawn="1"/>
        </p:nvGrpSpPr>
        <p:grpSpPr>
          <a:xfrm>
            <a:off x="50061" y="5700910"/>
            <a:ext cx="1931139" cy="1157090"/>
            <a:chOff x="609600" y="990600"/>
            <a:chExt cx="5770563" cy="3457575"/>
          </a:xfrm>
        </p:grpSpPr>
        <p:grpSp>
          <p:nvGrpSpPr>
            <p:cNvPr id="15" name="Group 15"/>
            <p:cNvGrpSpPr>
              <a:grpSpLocks/>
            </p:cNvGrpSpPr>
            <p:nvPr userDrawn="1"/>
          </p:nvGrpSpPr>
          <p:grpSpPr bwMode="auto">
            <a:xfrm>
              <a:off x="609600" y="990600"/>
              <a:ext cx="5770563" cy="3457575"/>
              <a:chOff x="1785" y="1388"/>
              <a:chExt cx="9088" cy="5444"/>
            </a:xfrm>
          </p:grpSpPr>
          <p:sp>
            <p:nvSpPr>
              <p:cNvPr id="17" name="AutoShape 3"/>
              <p:cNvSpPr>
                <a:spLocks noChangeArrowheads="1"/>
              </p:cNvSpPr>
              <p:nvPr/>
            </p:nvSpPr>
            <p:spPr bwMode="auto">
              <a:xfrm rot="10800000">
                <a:off x="2867" y="4483"/>
                <a:ext cx="7094" cy="2258"/>
              </a:xfrm>
              <a:prstGeom prst="triangle">
                <a:avLst>
                  <a:gd name="adj" fmla="val 46134"/>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AutoShape 4"/>
              <p:cNvSpPr>
                <a:spLocks noChangeArrowheads="1"/>
              </p:cNvSpPr>
              <p:nvPr/>
            </p:nvSpPr>
            <p:spPr bwMode="auto">
              <a:xfrm>
                <a:off x="2615" y="1470"/>
                <a:ext cx="7134" cy="2258"/>
              </a:xfrm>
              <a:prstGeom prst="triangle">
                <a:avLst>
                  <a:gd name="adj" fmla="val 57769"/>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AutoShape 5"/>
              <p:cNvSpPr>
                <a:spLocks noChangeArrowheads="1"/>
              </p:cNvSpPr>
              <p:nvPr/>
            </p:nvSpPr>
            <p:spPr bwMode="auto">
              <a:xfrm>
                <a:off x="1785" y="3567"/>
                <a:ext cx="9088" cy="1163"/>
              </a:xfrm>
              <a:prstGeom prst="roundRect">
                <a:avLst>
                  <a:gd name="adj" fmla="val 50000"/>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AutoShape 6"/>
              <p:cNvSpPr>
                <a:spLocks noChangeArrowheads="1"/>
              </p:cNvSpPr>
              <p:nvPr/>
            </p:nvSpPr>
            <p:spPr bwMode="auto">
              <a:xfrm rot="10800000">
                <a:off x="3766" y="4849"/>
                <a:ext cx="1096" cy="137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AutoShape 7"/>
              <p:cNvSpPr>
                <a:spLocks noChangeArrowheads="1"/>
              </p:cNvSpPr>
              <p:nvPr/>
            </p:nvSpPr>
            <p:spPr bwMode="auto">
              <a:xfrm rot="10800000">
                <a:off x="4204" y="4970"/>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AutoShape 8"/>
              <p:cNvSpPr>
                <a:spLocks noChangeArrowheads="1"/>
              </p:cNvSpPr>
              <p:nvPr/>
            </p:nvSpPr>
            <p:spPr bwMode="auto">
              <a:xfrm>
                <a:off x="3753" y="1942"/>
                <a:ext cx="1096" cy="150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AutoShape 9"/>
              <p:cNvSpPr>
                <a:spLocks noChangeArrowheads="1"/>
              </p:cNvSpPr>
              <p:nvPr/>
            </p:nvSpPr>
            <p:spPr bwMode="auto">
              <a:xfrm>
                <a:off x="4191" y="1388"/>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6" name="Picture 15" descr="IDL Textured small"/>
            <p:cNvPicPr/>
            <p:nvPr userDrawn="1"/>
          </p:nvPicPr>
          <p:blipFill>
            <a:blip r:embed="rId3" cstate="print">
              <a:clrChange>
                <a:clrFrom>
                  <a:srgbClr val="FFFFFF"/>
                </a:clrFrom>
                <a:clrTo>
                  <a:srgbClr val="FFFFFF">
                    <a:alpha val="0"/>
                  </a:srgbClr>
                </a:clrTo>
              </a:clrChange>
            </a:blip>
            <a:srcRect l="586" t="414" r="323" b="1027"/>
            <a:stretch>
              <a:fillRect/>
            </a:stretch>
          </p:blipFill>
          <p:spPr bwMode="auto">
            <a:xfrm>
              <a:off x="647700" y="1117600"/>
              <a:ext cx="5625605" cy="3204594"/>
            </a:xfrm>
            <a:prstGeom prst="rect">
              <a:avLst/>
            </a:prstGeom>
            <a:noFill/>
            <a:ln w="9525">
              <a:noFill/>
              <a:miter lim="800000"/>
              <a:headEnd/>
              <a:tailEnd/>
            </a:ln>
          </p:spPr>
        </p:pic>
      </p:gr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5000"/>
            <a:lum/>
          </a:blip>
          <a:srcRect/>
          <a:tile tx="0" ty="0" sx="50000" sy="50000" flip="none" algn="tl"/>
        </a:blipFill>
        <a:effectLst/>
      </p:bgPr>
    </p:bg>
    <p:spTree>
      <p:nvGrpSpPr>
        <p:cNvPr id="1" name=""/>
        <p:cNvGrpSpPr/>
        <p:nvPr/>
      </p:nvGrpSpPr>
      <p:grpSpPr>
        <a:xfrm>
          <a:off x="0" y="0"/>
          <a:ext cx="0" cy="0"/>
          <a:chOff x="0" y="0"/>
          <a:chExt cx="0" cy="0"/>
        </a:xfrm>
      </p:grpSpPr>
      <p:sp>
        <p:nvSpPr>
          <p:cNvPr id="13" name="Freeform 12"/>
          <p:cNvSpPr>
            <a:spLocks/>
          </p:cNvSpPr>
          <p:nvPr userDrawn="1"/>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600200"/>
            <a:ext cx="8229600" cy="4407091"/>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C14A6BC-F73A-4163-9584-90D06D714AC6}" type="datetimeFigureOut">
              <a:rPr lang="en-US" smtClean="0"/>
              <a:pPr/>
              <a:t>3/24/2025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D245369-2DDF-4C95-9CCA-0854F72FC19F}" type="slidenum">
              <a:rPr lang="en-US" smtClean="0"/>
              <a:pPr/>
              <a:t>‹#›</a:t>
            </a:fld>
            <a:endParaRPr lang="en-US"/>
          </a:p>
        </p:txBody>
      </p:sp>
      <p:grpSp>
        <p:nvGrpSpPr>
          <p:cNvPr id="11" name="Group 10"/>
          <p:cNvGrpSpPr/>
          <p:nvPr userDrawn="1"/>
        </p:nvGrpSpPr>
        <p:grpSpPr>
          <a:xfrm>
            <a:off x="50061" y="5700910"/>
            <a:ext cx="1931139" cy="1157090"/>
            <a:chOff x="609600" y="990600"/>
            <a:chExt cx="5770563" cy="3457575"/>
          </a:xfrm>
        </p:grpSpPr>
        <p:grpSp>
          <p:nvGrpSpPr>
            <p:cNvPr id="16" name="Group 15"/>
            <p:cNvGrpSpPr>
              <a:grpSpLocks/>
            </p:cNvGrpSpPr>
            <p:nvPr userDrawn="1"/>
          </p:nvGrpSpPr>
          <p:grpSpPr bwMode="auto">
            <a:xfrm>
              <a:off x="609600" y="990600"/>
              <a:ext cx="5770563" cy="3457575"/>
              <a:chOff x="1785" y="1388"/>
              <a:chExt cx="9088" cy="5444"/>
            </a:xfrm>
          </p:grpSpPr>
          <p:sp>
            <p:nvSpPr>
              <p:cNvPr id="19" name="AutoShape 3"/>
              <p:cNvSpPr>
                <a:spLocks noChangeArrowheads="1"/>
              </p:cNvSpPr>
              <p:nvPr/>
            </p:nvSpPr>
            <p:spPr bwMode="auto">
              <a:xfrm rot="10800000">
                <a:off x="2867" y="4483"/>
                <a:ext cx="7094" cy="2258"/>
              </a:xfrm>
              <a:prstGeom prst="triangle">
                <a:avLst>
                  <a:gd name="adj" fmla="val 46134"/>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AutoShape 4"/>
              <p:cNvSpPr>
                <a:spLocks noChangeArrowheads="1"/>
              </p:cNvSpPr>
              <p:nvPr/>
            </p:nvSpPr>
            <p:spPr bwMode="auto">
              <a:xfrm>
                <a:off x="2615" y="1470"/>
                <a:ext cx="7134" cy="2258"/>
              </a:xfrm>
              <a:prstGeom prst="triangle">
                <a:avLst>
                  <a:gd name="adj" fmla="val 57769"/>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AutoShape 5"/>
              <p:cNvSpPr>
                <a:spLocks noChangeArrowheads="1"/>
              </p:cNvSpPr>
              <p:nvPr/>
            </p:nvSpPr>
            <p:spPr bwMode="auto">
              <a:xfrm>
                <a:off x="1785" y="3567"/>
                <a:ext cx="9088" cy="1163"/>
              </a:xfrm>
              <a:prstGeom prst="roundRect">
                <a:avLst>
                  <a:gd name="adj" fmla="val 50000"/>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AutoShape 6"/>
              <p:cNvSpPr>
                <a:spLocks noChangeArrowheads="1"/>
              </p:cNvSpPr>
              <p:nvPr/>
            </p:nvSpPr>
            <p:spPr bwMode="auto">
              <a:xfrm rot="10800000">
                <a:off x="3766" y="4849"/>
                <a:ext cx="1096" cy="137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AutoShape 7"/>
              <p:cNvSpPr>
                <a:spLocks noChangeArrowheads="1"/>
              </p:cNvSpPr>
              <p:nvPr/>
            </p:nvSpPr>
            <p:spPr bwMode="auto">
              <a:xfrm rot="10800000">
                <a:off x="4204" y="4970"/>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AutoShape 8"/>
              <p:cNvSpPr>
                <a:spLocks noChangeArrowheads="1"/>
              </p:cNvSpPr>
              <p:nvPr/>
            </p:nvSpPr>
            <p:spPr bwMode="auto">
              <a:xfrm>
                <a:off x="3753" y="1942"/>
                <a:ext cx="1096" cy="1506"/>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AutoShape 9"/>
              <p:cNvSpPr>
                <a:spLocks noChangeArrowheads="1"/>
              </p:cNvSpPr>
              <p:nvPr/>
            </p:nvSpPr>
            <p:spPr bwMode="auto">
              <a:xfrm>
                <a:off x="4191" y="1388"/>
                <a:ext cx="1239" cy="1862"/>
              </a:xfrm>
              <a:prstGeom prst="triangle">
                <a:avLst>
                  <a:gd name="adj" fmla="val 50000"/>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7" name="Picture 16" descr="IDL Textured small"/>
            <p:cNvPicPr/>
            <p:nvPr userDrawn="1"/>
          </p:nvPicPr>
          <p:blipFill>
            <a:blip r:embed="rId14" cstate="print">
              <a:clrChange>
                <a:clrFrom>
                  <a:srgbClr val="FFFFFF"/>
                </a:clrFrom>
                <a:clrTo>
                  <a:srgbClr val="FFFFFF">
                    <a:alpha val="0"/>
                  </a:srgbClr>
                </a:clrTo>
              </a:clrChange>
            </a:blip>
            <a:srcRect l="586" t="414" r="323" b="1027"/>
            <a:stretch>
              <a:fillRect/>
            </a:stretch>
          </p:blipFill>
          <p:spPr bwMode="auto">
            <a:xfrm>
              <a:off x="647700" y="1117600"/>
              <a:ext cx="5625605" cy="3204594"/>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accent1">
              <a:lumMod val="75000"/>
            </a:schemeClr>
          </a:solidFill>
          <a:effectLst>
            <a:outerShdw blurRad="31750" dist="25400" dir="5400000" algn="tl" rotWithShape="0">
              <a:srgbClr val="000000">
                <a:alpha val="25000"/>
              </a:srgbClr>
            </a:outerShdw>
          </a:effectLst>
          <a:latin typeface="Arial Rounded MT Bold" pitchFamily="34"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itchFamily="34" charset="0"/>
          <a:ea typeface="+mn-ea"/>
          <a:cs typeface="Arial"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itchFamily="34" charset="0"/>
          <a:ea typeface="+mn-ea"/>
          <a:cs typeface="Arial"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itchFamily="34" charset="0"/>
          <a:ea typeface="+mn-ea"/>
          <a:cs typeface="Arial"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itchFamily="34" charset="0"/>
          <a:ea typeface="+mn-ea"/>
          <a:cs typeface="Arial"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752600"/>
          </a:xfrm>
        </p:spPr>
        <p:txBody>
          <a:bodyPr>
            <a:normAutofit/>
          </a:bodyPr>
          <a:lstStyle/>
          <a:p>
            <a:pPr algn="ctr"/>
            <a:r>
              <a:rPr lang="en-US" sz="5400" baseline="0" dirty="0"/>
              <a:t>IDAHO FOREST PRACTICES</a:t>
            </a:r>
            <a:endParaRPr lang="en-US" sz="5400" dirty="0"/>
          </a:p>
        </p:txBody>
      </p:sp>
      <p:sp>
        <p:nvSpPr>
          <p:cNvPr id="3" name="Subtitle 2"/>
          <p:cNvSpPr>
            <a:spLocks noGrp="1"/>
          </p:cNvSpPr>
          <p:nvPr>
            <p:ph type="subTitle" idx="1"/>
          </p:nvPr>
        </p:nvSpPr>
        <p:spPr>
          <a:xfrm>
            <a:off x="685800" y="2209800"/>
            <a:ext cx="7772400" cy="1752600"/>
          </a:xfrm>
        </p:spPr>
        <p:txBody>
          <a:bodyPr>
            <a:normAutofit/>
          </a:bodyPr>
          <a:lstStyle/>
          <a:p>
            <a:pPr algn="ctr"/>
            <a:r>
              <a:rPr lang="en-US" sz="3200" b="1" dirty="0"/>
              <a:t>WHY WE HAVE IT </a:t>
            </a:r>
          </a:p>
          <a:p>
            <a:pPr algn="ctr"/>
            <a:r>
              <a:rPr lang="en-US" sz="3200" b="1" dirty="0"/>
              <a:t>AND </a:t>
            </a:r>
          </a:p>
          <a:p>
            <a:pPr algn="ctr"/>
            <a:r>
              <a:rPr lang="en-US" sz="3200" b="1" dirty="0"/>
              <a:t>HOW IT WORKS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7A31-4CD4-2295-0F6D-5AA08C8F65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C81287-498B-0A2F-F5C0-E6CEC1AFE459}"/>
              </a:ext>
            </a:extLst>
          </p:cNvPr>
          <p:cNvSpPr>
            <a:spLocks noGrp="1"/>
          </p:cNvSpPr>
          <p:nvPr>
            <p:ph idx="1"/>
          </p:nvPr>
        </p:nvSpPr>
        <p:spPr>
          <a:xfrm>
            <a:off x="457200" y="1524000"/>
            <a:ext cx="8153400" cy="4483291"/>
          </a:xfrm>
        </p:spPr>
        <p:txBody>
          <a:bodyPr>
            <a:normAutofit/>
          </a:bodyPr>
          <a:lstStyle/>
          <a:p>
            <a:r>
              <a:rPr lang="en-US" dirty="0"/>
              <a:t>The first </a:t>
            </a:r>
            <a:r>
              <a:rPr lang="en-US" dirty="0" err="1"/>
              <a:t>Nat’l</a:t>
            </a:r>
            <a:r>
              <a:rPr lang="en-US" dirty="0"/>
              <a:t> Park in 1872…Yellowstone</a:t>
            </a:r>
          </a:p>
          <a:p>
            <a:r>
              <a:rPr lang="en-US" dirty="0"/>
              <a:t>Federal Government started forestry management in 1876, </a:t>
            </a:r>
          </a:p>
          <a:p>
            <a:pPr marL="109728" indent="0">
              <a:buNone/>
            </a:pPr>
            <a:r>
              <a:rPr lang="en-US" dirty="0"/>
              <a:t>   establishing a “Special Agent”</a:t>
            </a:r>
          </a:p>
          <a:p>
            <a:r>
              <a:rPr lang="en-US" dirty="0"/>
              <a:t>20 years of education and discussion ensued</a:t>
            </a:r>
          </a:p>
          <a:p>
            <a:r>
              <a:rPr lang="en-US" dirty="0"/>
              <a:t>1885: First state forestry boards established</a:t>
            </a:r>
          </a:p>
        </p:txBody>
      </p:sp>
      <p:sp>
        <p:nvSpPr>
          <p:cNvPr id="3" name="Title 2">
            <a:extLst>
              <a:ext uri="{FF2B5EF4-FFF2-40B4-BE49-F238E27FC236}">
                <a16:creationId xmlns:a16="http://schemas.microsoft.com/office/drawing/2014/main" id="{0ABE7309-26FC-5E9E-1669-AB86FD4636CF}"/>
              </a:ext>
            </a:extLst>
          </p:cNvPr>
          <p:cNvSpPr>
            <a:spLocks noGrp="1"/>
          </p:cNvSpPr>
          <p:nvPr>
            <p:ph type="title"/>
          </p:nvPr>
        </p:nvSpPr>
        <p:spPr/>
        <p:txBody>
          <a:bodyPr/>
          <a:lstStyle/>
          <a:p>
            <a:r>
              <a:rPr lang="en-US" dirty="0"/>
              <a:t>History of Forest Practices</a:t>
            </a:r>
          </a:p>
        </p:txBody>
      </p:sp>
    </p:spTree>
    <p:extLst>
      <p:ext uri="{BB962C8B-B14F-4D97-AF65-F5344CB8AC3E}">
        <p14:creationId xmlns:p14="http://schemas.microsoft.com/office/powerpoint/2010/main" val="425716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nature, valley, canyon, mountain&#10;&#10;AI-generated content may be incorrect.">
            <a:extLst>
              <a:ext uri="{FF2B5EF4-FFF2-40B4-BE49-F238E27FC236}">
                <a16:creationId xmlns:a16="http://schemas.microsoft.com/office/drawing/2014/main" id="{664A82DB-094A-8DA4-431C-A1692DDECC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417638"/>
            <a:ext cx="7620000" cy="4373562"/>
          </a:xfrm>
        </p:spPr>
      </p:pic>
      <p:sp>
        <p:nvSpPr>
          <p:cNvPr id="3" name="Title 2">
            <a:extLst>
              <a:ext uri="{FF2B5EF4-FFF2-40B4-BE49-F238E27FC236}">
                <a16:creationId xmlns:a16="http://schemas.microsoft.com/office/drawing/2014/main" id="{9121D847-8228-46D8-4801-0DDCD6399C8D}"/>
              </a:ext>
            </a:extLst>
          </p:cNvPr>
          <p:cNvSpPr>
            <a:spLocks noGrp="1"/>
          </p:cNvSpPr>
          <p:nvPr>
            <p:ph type="title"/>
          </p:nvPr>
        </p:nvSpPr>
        <p:spPr/>
        <p:txBody>
          <a:bodyPr/>
          <a:lstStyle/>
          <a:p>
            <a:r>
              <a:rPr lang="en-US" dirty="0"/>
              <a:t>1</a:t>
            </a:r>
            <a:r>
              <a:rPr lang="en-US" baseline="30000" dirty="0"/>
              <a:t>st</a:t>
            </a:r>
            <a:r>
              <a:rPr lang="en-US" dirty="0"/>
              <a:t> </a:t>
            </a:r>
            <a:r>
              <a:rPr lang="en-US" dirty="0" err="1"/>
              <a:t>Nat’l</a:t>
            </a:r>
            <a:r>
              <a:rPr lang="en-US" dirty="0"/>
              <a:t> Park - Yellowstone</a:t>
            </a:r>
          </a:p>
        </p:txBody>
      </p:sp>
    </p:spTree>
    <p:extLst>
      <p:ext uri="{BB962C8B-B14F-4D97-AF65-F5344CB8AC3E}">
        <p14:creationId xmlns:p14="http://schemas.microsoft.com/office/powerpoint/2010/main" val="2429618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A0C9-3AFC-5CD3-CDCD-16A8341720B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FFFD43-A31F-A8E2-517E-FD4992D0C9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2000" y="1417638"/>
            <a:ext cx="7620000" cy="4373562"/>
          </a:xfrm>
        </p:spPr>
      </p:pic>
      <p:sp>
        <p:nvSpPr>
          <p:cNvPr id="3" name="Title 2">
            <a:extLst>
              <a:ext uri="{FF2B5EF4-FFF2-40B4-BE49-F238E27FC236}">
                <a16:creationId xmlns:a16="http://schemas.microsoft.com/office/drawing/2014/main" id="{04EE4295-F7AC-4FDF-7645-8B668D308B66}"/>
              </a:ext>
            </a:extLst>
          </p:cNvPr>
          <p:cNvSpPr>
            <a:spLocks noGrp="1"/>
          </p:cNvSpPr>
          <p:nvPr>
            <p:ph type="title"/>
          </p:nvPr>
        </p:nvSpPr>
        <p:spPr/>
        <p:txBody>
          <a:bodyPr/>
          <a:lstStyle/>
          <a:p>
            <a:r>
              <a:rPr lang="en-US" dirty="0"/>
              <a:t>1</a:t>
            </a:r>
            <a:r>
              <a:rPr lang="en-US" baseline="30000" dirty="0"/>
              <a:t>st</a:t>
            </a:r>
            <a:r>
              <a:rPr lang="en-US" dirty="0"/>
              <a:t> </a:t>
            </a:r>
            <a:r>
              <a:rPr lang="en-US" dirty="0" err="1"/>
              <a:t>Nat’l</a:t>
            </a:r>
            <a:r>
              <a:rPr lang="en-US" dirty="0"/>
              <a:t> Park - Yellowstone</a:t>
            </a:r>
          </a:p>
        </p:txBody>
      </p:sp>
    </p:spTree>
    <p:extLst>
      <p:ext uri="{BB962C8B-B14F-4D97-AF65-F5344CB8AC3E}">
        <p14:creationId xmlns:p14="http://schemas.microsoft.com/office/powerpoint/2010/main" val="301481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CAF43-19AC-7B49-7473-A817549055E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9C120A-3E28-2168-5069-835B430D89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762000" y="1417638"/>
            <a:ext cx="7620000" cy="4373562"/>
          </a:xfrm>
        </p:spPr>
      </p:pic>
      <p:sp>
        <p:nvSpPr>
          <p:cNvPr id="3" name="Title 2">
            <a:extLst>
              <a:ext uri="{FF2B5EF4-FFF2-40B4-BE49-F238E27FC236}">
                <a16:creationId xmlns:a16="http://schemas.microsoft.com/office/drawing/2014/main" id="{AA7B952A-4158-1C38-429C-9E1DAAF8DA48}"/>
              </a:ext>
            </a:extLst>
          </p:cNvPr>
          <p:cNvSpPr>
            <a:spLocks noGrp="1"/>
          </p:cNvSpPr>
          <p:nvPr>
            <p:ph type="title"/>
          </p:nvPr>
        </p:nvSpPr>
        <p:spPr/>
        <p:txBody>
          <a:bodyPr/>
          <a:lstStyle/>
          <a:p>
            <a:r>
              <a:rPr lang="en-US" dirty="0"/>
              <a:t>1</a:t>
            </a:r>
            <a:r>
              <a:rPr lang="en-US" baseline="30000" dirty="0"/>
              <a:t>st</a:t>
            </a:r>
            <a:r>
              <a:rPr lang="en-US" dirty="0"/>
              <a:t> </a:t>
            </a:r>
            <a:r>
              <a:rPr lang="en-US" dirty="0" err="1"/>
              <a:t>Nat’l</a:t>
            </a:r>
            <a:r>
              <a:rPr lang="en-US" dirty="0"/>
              <a:t> Park - Yellowstone</a:t>
            </a:r>
          </a:p>
        </p:txBody>
      </p:sp>
    </p:spTree>
    <p:extLst>
      <p:ext uri="{BB962C8B-B14F-4D97-AF65-F5344CB8AC3E}">
        <p14:creationId xmlns:p14="http://schemas.microsoft.com/office/powerpoint/2010/main" val="2449537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99E7-DEEE-2F00-633B-24F0AD665B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A39E8A-2B78-A355-E93E-74378FB917AA}"/>
              </a:ext>
            </a:extLst>
          </p:cNvPr>
          <p:cNvSpPr>
            <a:spLocks noGrp="1"/>
          </p:cNvSpPr>
          <p:nvPr>
            <p:ph idx="1"/>
          </p:nvPr>
        </p:nvSpPr>
        <p:spPr>
          <a:xfrm>
            <a:off x="457200" y="1524000"/>
            <a:ext cx="8153400" cy="4483291"/>
          </a:xfrm>
        </p:spPr>
        <p:txBody>
          <a:bodyPr>
            <a:normAutofit/>
          </a:bodyPr>
          <a:lstStyle/>
          <a:p>
            <a:r>
              <a:rPr lang="en-US" dirty="0"/>
              <a:t>1890, Sequoia, Yosemite &amp; Kings Canyon.</a:t>
            </a:r>
          </a:p>
          <a:p>
            <a:r>
              <a:rPr lang="en-US" dirty="0"/>
              <a:t>1898: Pinchot first Head of Forestry</a:t>
            </a:r>
          </a:p>
          <a:p>
            <a:r>
              <a:rPr lang="en-US" dirty="0"/>
              <a:t>1905: Roosevelt transferred forest reserves to </a:t>
            </a:r>
          </a:p>
          <a:p>
            <a:pPr marL="109728" indent="0">
              <a:buNone/>
            </a:pPr>
            <a:r>
              <a:rPr lang="en-US" dirty="0"/>
              <a:t>   Dept of Ag, forming US Forest Service</a:t>
            </a:r>
          </a:p>
        </p:txBody>
      </p:sp>
      <p:sp>
        <p:nvSpPr>
          <p:cNvPr id="3" name="Title 2">
            <a:extLst>
              <a:ext uri="{FF2B5EF4-FFF2-40B4-BE49-F238E27FC236}">
                <a16:creationId xmlns:a16="http://schemas.microsoft.com/office/drawing/2014/main" id="{92B71C7D-D29B-FA9A-7A37-ADF16D24E11B}"/>
              </a:ext>
            </a:extLst>
          </p:cNvPr>
          <p:cNvSpPr>
            <a:spLocks noGrp="1"/>
          </p:cNvSpPr>
          <p:nvPr>
            <p:ph type="title"/>
          </p:nvPr>
        </p:nvSpPr>
        <p:spPr/>
        <p:txBody>
          <a:bodyPr/>
          <a:lstStyle/>
          <a:p>
            <a:r>
              <a:rPr lang="en-US" dirty="0"/>
              <a:t>History of Forest Practices</a:t>
            </a:r>
          </a:p>
        </p:txBody>
      </p:sp>
    </p:spTree>
    <p:extLst>
      <p:ext uri="{BB962C8B-B14F-4D97-AF65-F5344CB8AC3E}">
        <p14:creationId xmlns:p14="http://schemas.microsoft.com/office/powerpoint/2010/main" val="324367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CEA35-8919-A8B9-6EF4-0377D47CCE59}"/>
            </a:ext>
          </a:extLst>
        </p:cNvPr>
        <p:cNvGrpSpPr/>
        <p:nvPr/>
      </p:nvGrpSpPr>
      <p:grpSpPr>
        <a:xfrm>
          <a:off x="0" y="0"/>
          <a:ext cx="0" cy="0"/>
          <a:chOff x="0" y="0"/>
          <a:chExt cx="0" cy="0"/>
        </a:xfrm>
      </p:grpSpPr>
      <p:pic>
        <p:nvPicPr>
          <p:cNvPr id="5" name="Content Placeholder 4" descr="A group of trees in a forest&#10;&#10;AI-generated content may be incorrect.">
            <a:extLst>
              <a:ext uri="{FF2B5EF4-FFF2-40B4-BE49-F238E27FC236}">
                <a16:creationId xmlns:a16="http://schemas.microsoft.com/office/drawing/2014/main" id="{40F79FB4-9D11-BA01-C42A-994B3ACC50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371600"/>
            <a:ext cx="4343399" cy="5029200"/>
          </a:xfrm>
        </p:spPr>
      </p:pic>
      <p:sp>
        <p:nvSpPr>
          <p:cNvPr id="3" name="Title 2">
            <a:extLst>
              <a:ext uri="{FF2B5EF4-FFF2-40B4-BE49-F238E27FC236}">
                <a16:creationId xmlns:a16="http://schemas.microsoft.com/office/drawing/2014/main" id="{60B4DA30-8744-69B7-D62B-9889A6836741}"/>
              </a:ext>
            </a:extLst>
          </p:cNvPr>
          <p:cNvSpPr>
            <a:spLocks noGrp="1"/>
          </p:cNvSpPr>
          <p:nvPr>
            <p:ph type="title"/>
          </p:nvPr>
        </p:nvSpPr>
        <p:spPr/>
        <p:txBody>
          <a:bodyPr/>
          <a:lstStyle/>
          <a:p>
            <a:r>
              <a:rPr lang="en-US" dirty="0"/>
              <a:t>National Parks – 1870’s-90s</a:t>
            </a:r>
          </a:p>
        </p:txBody>
      </p:sp>
    </p:spTree>
    <p:extLst>
      <p:ext uri="{BB962C8B-B14F-4D97-AF65-F5344CB8AC3E}">
        <p14:creationId xmlns:p14="http://schemas.microsoft.com/office/powerpoint/2010/main" val="1483175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CAB3-1BA9-A24D-DCCF-CC87FD94B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7671D8-7AA8-1461-781D-BD1750AE4EA9}"/>
              </a:ext>
            </a:extLst>
          </p:cNvPr>
          <p:cNvSpPr>
            <a:spLocks noGrp="1"/>
          </p:cNvSpPr>
          <p:nvPr>
            <p:ph type="title"/>
          </p:nvPr>
        </p:nvSpPr>
        <p:spPr/>
        <p:txBody>
          <a:bodyPr/>
          <a:lstStyle/>
          <a:p>
            <a:r>
              <a:rPr lang="en-US" dirty="0"/>
              <a:t>National Parks – 1870’s-90s</a:t>
            </a:r>
          </a:p>
        </p:txBody>
      </p:sp>
      <p:pic>
        <p:nvPicPr>
          <p:cNvPr id="7" name="Content Placeholder 6" descr="A picture containing mountain, outdoor, nature, canyon&#10;&#10;AI-generated content may be incorrect.">
            <a:extLst>
              <a:ext uri="{FF2B5EF4-FFF2-40B4-BE49-F238E27FC236}">
                <a16:creationId xmlns:a16="http://schemas.microsoft.com/office/drawing/2014/main" id="{1AF29C8D-A91B-7296-9C55-F97F0566E7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6825" y="1417638"/>
            <a:ext cx="6610350" cy="4589462"/>
          </a:xfrm>
        </p:spPr>
      </p:pic>
    </p:spTree>
    <p:extLst>
      <p:ext uri="{BB962C8B-B14F-4D97-AF65-F5344CB8AC3E}">
        <p14:creationId xmlns:p14="http://schemas.microsoft.com/office/powerpoint/2010/main" val="424297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3E95-6FDE-A611-3B0C-65064D611B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84357-A314-3AA0-9B29-8B3EE2CF0155}"/>
              </a:ext>
            </a:extLst>
          </p:cNvPr>
          <p:cNvSpPr>
            <a:spLocks noGrp="1"/>
          </p:cNvSpPr>
          <p:nvPr>
            <p:ph idx="1"/>
          </p:nvPr>
        </p:nvSpPr>
        <p:spPr/>
        <p:txBody>
          <a:bodyPr>
            <a:normAutofit/>
          </a:bodyPr>
          <a:lstStyle/>
          <a:p>
            <a:r>
              <a:rPr lang="en-US" dirty="0"/>
              <a:t>Sequoia, Yosemite &amp; Grant (later called Kings Canyon)…Grant &amp; Sequoia later combined.</a:t>
            </a:r>
          </a:p>
          <a:p>
            <a:r>
              <a:rPr lang="en-US" dirty="0"/>
              <a:t>1885: California, Colorado, Ohio, set up boards of forestry…the start of state forestry.</a:t>
            </a:r>
          </a:p>
          <a:p>
            <a:r>
              <a:rPr lang="en-US" dirty="0"/>
              <a:t>1898, Pinchot head of Forestry Division</a:t>
            </a:r>
          </a:p>
          <a:p>
            <a:r>
              <a:rPr lang="en-US" dirty="0"/>
              <a:t>’05, 60 forest reserves (~56 million AC) become USFS, transferred from Dept of Interior to Ag.</a:t>
            </a:r>
          </a:p>
        </p:txBody>
      </p:sp>
      <p:sp>
        <p:nvSpPr>
          <p:cNvPr id="3" name="Title 2">
            <a:extLst>
              <a:ext uri="{FF2B5EF4-FFF2-40B4-BE49-F238E27FC236}">
                <a16:creationId xmlns:a16="http://schemas.microsoft.com/office/drawing/2014/main" id="{7DEA8F16-66E0-0C91-9C86-9573F71DDB96}"/>
              </a:ext>
            </a:extLst>
          </p:cNvPr>
          <p:cNvSpPr>
            <a:spLocks noGrp="1"/>
          </p:cNvSpPr>
          <p:nvPr>
            <p:ph type="title"/>
          </p:nvPr>
        </p:nvSpPr>
        <p:spPr/>
        <p:txBody>
          <a:bodyPr/>
          <a:lstStyle/>
          <a:p>
            <a:r>
              <a:rPr lang="en-US" dirty="0"/>
              <a:t>History of Forest Practices</a:t>
            </a:r>
          </a:p>
        </p:txBody>
      </p:sp>
    </p:spTree>
    <p:extLst>
      <p:ext uri="{BB962C8B-B14F-4D97-AF65-F5344CB8AC3E}">
        <p14:creationId xmlns:p14="http://schemas.microsoft.com/office/powerpoint/2010/main" val="228868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04ADF-A64B-A572-5267-57C230C55C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48B5A1-AB02-E7D0-B854-D4E2E7AA963F}"/>
              </a:ext>
            </a:extLst>
          </p:cNvPr>
          <p:cNvSpPr>
            <a:spLocks noGrp="1"/>
          </p:cNvSpPr>
          <p:nvPr>
            <p:ph idx="1"/>
          </p:nvPr>
        </p:nvSpPr>
        <p:spPr/>
        <p:txBody>
          <a:bodyPr>
            <a:normAutofit fontScale="92500"/>
          </a:bodyPr>
          <a:lstStyle/>
          <a:p>
            <a:r>
              <a:rPr lang="en-US" dirty="0"/>
              <a:t>1904, First landowner fire control association</a:t>
            </a:r>
          </a:p>
          <a:p>
            <a:r>
              <a:rPr lang="en-US" dirty="0"/>
              <a:t>1925, Idaho Forestry Act…slash hazard reduction</a:t>
            </a:r>
          </a:p>
          <a:p>
            <a:r>
              <a:rPr lang="en-US" dirty="0"/>
              <a:t>1937, Idaho’s first Forest Practice Act, no provisions for soil or water protection</a:t>
            </a:r>
          </a:p>
          <a:p>
            <a:r>
              <a:rPr lang="en-US" dirty="0">
                <a:highlight>
                  <a:srgbClr val="FFFF00"/>
                </a:highlight>
              </a:rPr>
              <a:t>1972, federal Clean Water Act</a:t>
            </a:r>
          </a:p>
          <a:p>
            <a:r>
              <a:rPr lang="en-US" dirty="0"/>
              <a:t>1974, Idaho’s Forest Practice Act, ignored 1937 version…Repealed 1937 law in ‘87 at State Forester’s request</a:t>
            </a:r>
          </a:p>
          <a:p>
            <a:r>
              <a:rPr lang="en-US" dirty="0"/>
              <a:t>Nation’s first comprehensive Forest Practice Act, along with Nevada, California, Oregon, Washington.</a:t>
            </a:r>
          </a:p>
          <a:p>
            <a:endParaRPr lang="en-US" dirty="0"/>
          </a:p>
        </p:txBody>
      </p:sp>
      <p:sp>
        <p:nvSpPr>
          <p:cNvPr id="3" name="Title 2">
            <a:extLst>
              <a:ext uri="{FF2B5EF4-FFF2-40B4-BE49-F238E27FC236}">
                <a16:creationId xmlns:a16="http://schemas.microsoft.com/office/drawing/2014/main" id="{57870442-E8F5-1769-A269-DBB97A39DF1E}"/>
              </a:ext>
            </a:extLst>
          </p:cNvPr>
          <p:cNvSpPr>
            <a:spLocks noGrp="1"/>
          </p:cNvSpPr>
          <p:nvPr>
            <p:ph type="title"/>
          </p:nvPr>
        </p:nvSpPr>
        <p:spPr/>
        <p:txBody>
          <a:bodyPr>
            <a:normAutofit fontScale="90000"/>
          </a:bodyPr>
          <a:lstStyle/>
          <a:p>
            <a:r>
              <a:rPr lang="en-US" dirty="0"/>
              <a:t>History of Idaho Forest Practices</a:t>
            </a:r>
          </a:p>
        </p:txBody>
      </p:sp>
    </p:spTree>
    <p:extLst>
      <p:ext uri="{BB962C8B-B14F-4D97-AF65-F5344CB8AC3E}">
        <p14:creationId xmlns:p14="http://schemas.microsoft.com/office/powerpoint/2010/main" val="295307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a:buNone/>
            </a:pPr>
            <a:r>
              <a:rPr lang="en-US" b="0" i="0" dirty="0">
                <a:solidFill>
                  <a:srgbClr val="212529"/>
                </a:solidFill>
                <a:effectLst/>
                <a:latin typeface="Roboto" panose="02000000000000000000" pitchFamily="2" charset="0"/>
              </a:rPr>
              <a:t>In 2021 The Forest Practices Advisory Committee voted to recommend language to the State Board of Land Commissions which simplified the “Shade Rule” next to fish-bearing (Class I) streams and refine the definition of Class I streams to apply only to aquatic life beneficial use. </a:t>
            </a:r>
          </a:p>
          <a:p>
            <a:endParaRPr lang="en-US" dirty="0"/>
          </a:p>
        </p:txBody>
      </p:sp>
      <p:sp>
        <p:nvSpPr>
          <p:cNvPr id="3" name="Title 2"/>
          <p:cNvSpPr>
            <a:spLocks noGrp="1"/>
          </p:cNvSpPr>
          <p:nvPr>
            <p:ph type="title"/>
          </p:nvPr>
        </p:nvSpPr>
        <p:spPr/>
        <p:txBody>
          <a:bodyPr>
            <a:normAutofit/>
          </a:bodyPr>
          <a:lstStyle/>
          <a:p>
            <a:r>
              <a:rPr lang="en-US" dirty="0"/>
              <a:t>RECENT CHANGES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a:buNone/>
            </a:pPr>
            <a:r>
              <a:rPr lang="en-US" sz="3200" b="0" i="0" dirty="0">
                <a:solidFill>
                  <a:srgbClr val="212529"/>
                </a:solidFill>
                <a:effectLst/>
                <a:latin typeface="Roboto" panose="02000000000000000000" pitchFamily="2" charset="0"/>
              </a:rPr>
              <a:t>The Idaho Forest Practices Act promotes active forest management to ensure that the health of forest soil, water, vegetation, wildlife, and aquatic habitat is maintained and/</a:t>
            </a:r>
            <a:r>
              <a:rPr lang="en-US" sz="3200" dirty="0">
                <a:solidFill>
                  <a:srgbClr val="212529"/>
                </a:solidFill>
                <a:latin typeface="Roboto" panose="02000000000000000000" pitchFamily="2" charset="0"/>
              </a:rPr>
              <a:t>or enhanced </a:t>
            </a:r>
            <a:r>
              <a:rPr lang="en-US" sz="3200" b="0" i="0" dirty="0">
                <a:solidFill>
                  <a:srgbClr val="212529"/>
                </a:solidFill>
                <a:effectLst/>
                <a:latin typeface="Roboto" panose="02000000000000000000" pitchFamily="2" charset="0"/>
              </a:rPr>
              <a:t>during the growing and harvesting of forest trees in Idaho.</a:t>
            </a:r>
          </a:p>
          <a:p>
            <a:endParaRPr lang="en-US" dirty="0"/>
          </a:p>
        </p:txBody>
      </p:sp>
      <p:sp>
        <p:nvSpPr>
          <p:cNvPr id="3" name="Title 2"/>
          <p:cNvSpPr>
            <a:spLocks noGrp="1"/>
          </p:cNvSpPr>
          <p:nvPr>
            <p:ph type="title"/>
          </p:nvPr>
        </p:nvSpPr>
        <p:spPr/>
        <p:txBody>
          <a:bodyPr>
            <a:normAutofit/>
          </a:bodyPr>
          <a:lstStyle/>
          <a:p>
            <a:r>
              <a:rPr lang="en-US" dirty="0"/>
              <a:t>IDAHO FPA 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A5AF8-CA82-67B6-EB6D-52FD75A005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AC7BA1-02BB-7EF1-6A70-A9739B3A8430}"/>
              </a:ext>
            </a:extLst>
          </p:cNvPr>
          <p:cNvSpPr>
            <a:spLocks noGrp="1"/>
          </p:cNvSpPr>
          <p:nvPr>
            <p:ph type="title"/>
          </p:nvPr>
        </p:nvSpPr>
        <p:spPr/>
        <p:txBody>
          <a:bodyPr>
            <a:normAutofit/>
          </a:bodyPr>
          <a:lstStyle/>
          <a:p>
            <a:r>
              <a:rPr lang="en-US" dirty="0"/>
              <a:t>RECENT CHANGES (2022)</a:t>
            </a:r>
          </a:p>
        </p:txBody>
      </p:sp>
      <p:pic>
        <p:nvPicPr>
          <p:cNvPr id="17" name="Content Placeholder 16">
            <a:extLst>
              <a:ext uri="{FF2B5EF4-FFF2-40B4-BE49-F238E27FC236}">
                <a16:creationId xmlns:a16="http://schemas.microsoft.com/office/drawing/2014/main" id="{F5384EA0-321A-C7F3-0351-4572F5960C20}"/>
              </a:ext>
            </a:extLst>
          </p:cNvPr>
          <p:cNvPicPr>
            <a:picLocks noGrp="1" noChangeAspect="1"/>
          </p:cNvPicPr>
          <p:nvPr>
            <p:ph idx="1"/>
          </p:nvPr>
        </p:nvPicPr>
        <p:blipFill>
          <a:blip r:embed="rId2"/>
          <a:stretch>
            <a:fillRect/>
          </a:stretch>
        </p:blipFill>
        <p:spPr>
          <a:xfrm>
            <a:off x="-76200" y="1417638"/>
            <a:ext cx="9220199" cy="4297362"/>
          </a:xfrm>
        </p:spPr>
      </p:pic>
    </p:spTree>
    <p:extLst>
      <p:ext uri="{BB962C8B-B14F-4D97-AF65-F5344CB8AC3E}">
        <p14:creationId xmlns:p14="http://schemas.microsoft.com/office/powerpoint/2010/main" val="2877976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F5A89-FC91-31BD-DFB4-547AB61CB9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A9EA67-85CC-3F6A-1353-38AE9C093E12}"/>
              </a:ext>
            </a:extLst>
          </p:cNvPr>
          <p:cNvSpPr>
            <a:spLocks noGrp="1"/>
          </p:cNvSpPr>
          <p:nvPr>
            <p:ph type="title"/>
          </p:nvPr>
        </p:nvSpPr>
        <p:spPr/>
        <p:txBody>
          <a:bodyPr>
            <a:normAutofit/>
          </a:bodyPr>
          <a:lstStyle/>
          <a:p>
            <a:r>
              <a:rPr lang="en-US" dirty="0"/>
              <a:t>RECENT CHANGES (2022)</a:t>
            </a:r>
          </a:p>
        </p:txBody>
      </p:sp>
      <p:pic>
        <p:nvPicPr>
          <p:cNvPr id="4" name="Picture 3">
            <a:extLst>
              <a:ext uri="{FF2B5EF4-FFF2-40B4-BE49-F238E27FC236}">
                <a16:creationId xmlns:a16="http://schemas.microsoft.com/office/drawing/2014/main" id="{151633DC-7043-6B84-845E-9A8832162FF9}"/>
              </a:ext>
            </a:extLst>
          </p:cNvPr>
          <p:cNvPicPr>
            <a:picLocks noChangeAspect="1"/>
          </p:cNvPicPr>
          <p:nvPr/>
        </p:nvPicPr>
        <p:blipFill>
          <a:blip r:embed="rId2"/>
          <a:stretch>
            <a:fillRect/>
          </a:stretch>
        </p:blipFill>
        <p:spPr>
          <a:xfrm>
            <a:off x="-76200" y="1333500"/>
            <a:ext cx="9296400" cy="4191000"/>
          </a:xfrm>
          <a:prstGeom prst="rect">
            <a:avLst/>
          </a:prstGeom>
        </p:spPr>
      </p:pic>
      <p:sp>
        <p:nvSpPr>
          <p:cNvPr id="6" name="Content Placeholder 5">
            <a:extLst>
              <a:ext uri="{FF2B5EF4-FFF2-40B4-BE49-F238E27FC236}">
                <a16:creationId xmlns:a16="http://schemas.microsoft.com/office/drawing/2014/main" id="{0A70F577-7E38-B3BE-5472-6873AFDC9A7C}"/>
              </a:ext>
            </a:extLst>
          </p:cNvPr>
          <p:cNvSpPr>
            <a:spLocks noGrp="1"/>
          </p:cNvSpPr>
          <p:nvPr>
            <p:ph idx="1"/>
          </p:nvPr>
        </p:nvSpPr>
        <p:spPr>
          <a:xfrm flipH="1">
            <a:off x="8686800" y="1600200"/>
            <a:ext cx="152400" cy="76200"/>
          </a:xfrm>
        </p:spPr>
        <p:txBody>
          <a:bodyPr>
            <a:normAutofit fontScale="25000" lnSpcReduction="20000"/>
          </a:bodyPr>
          <a:lstStyle/>
          <a:p>
            <a:endParaRPr lang="en-US" dirty="0"/>
          </a:p>
        </p:txBody>
      </p:sp>
    </p:spTree>
    <p:extLst>
      <p:ext uri="{BB962C8B-B14F-4D97-AF65-F5344CB8AC3E}">
        <p14:creationId xmlns:p14="http://schemas.microsoft.com/office/powerpoint/2010/main" val="2070622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1FAFC-C3ED-3CDE-47C7-86D46C494D2F}"/>
              </a:ext>
            </a:extLst>
          </p:cNvPr>
          <p:cNvSpPr>
            <a:spLocks noGrp="1"/>
          </p:cNvSpPr>
          <p:nvPr>
            <p:ph type="title"/>
          </p:nvPr>
        </p:nvSpPr>
        <p:spPr/>
        <p:txBody>
          <a:bodyPr/>
          <a:lstStyle/>
          <a:p>
            <a:r>
              <a:rPr lang="en-US" dirty="0"/>
              <a:t>RECENT CHANGES (2022)</a:t>
            </a:r>
          </a:p>
        </p:txBody>
      </p:sp>
      <p:pic>
        <p:nvPicPr>
          <p:cNvPr id="9" name="Content Placeholder 8" descr="A picture containing graphical user interface&#10;&#10;AI-generated content may be incorrect.">
            <a:extLst>
              <a:ext uri="{FF2B5EF4-FFF2-40B4-BE49-F238E27FC236}">
                <a16:creationId xmlns:a16="http://schemas.microsoft.com/office/drawing/2014/main" id="{6951FC12-F51B-D341-8BE5-70F126322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220200" cy="4419601"/>
          </a:xfrm>
        </p:spPr>
      </p:pic>
    </p:spTree>
    <p:extLst>
      <p:ext uri="{BB962C8B-B14F-4D97-AF65-F5344CB8AC3E}">
        <p14:creationId xmlns:p14="http://schemas.microsoft.com/office/powerpoint/2010/main" val="290181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i="0" dirty="0">
                <a:solidFill>
                  <a:srgbClr val="212529"/>
                </a:solidFill>
                <a:effectLst/>
                <a:latin typeface="Roboto" panose="02000000000000000000" pitchFamily="2" charset="0"/>
              </a:rPr>
              <a:t>Rules specific to the use of ground-based equipment on steep slopes have also been updated due to technological changes in the industry which allows machinery to operate safely on steep slopes while minimizing soil disturbance.</a:t>
            </a:r>
          </a:p>
          <a:p>
            <a:endParaRPr lang="en-US" dirty="0"/>
          </a:p>
        </p:txBody>
      </p:sp>
      <p:sp>
        <p:nvSpPr>
          <p:cNvPr id="3" name="Title 2"/>
          <p:cNvSpPr>
            <a:spLocks noGrp="1"/>
          </p:cNvSpPr>
          <p:nvPr>
            <p:ph type="title"/>
          </p:nvPr>
        </p:nvSpPr>
        <p:spPr/>
        <p:txBody>
          <a:bodyPr>
            <a:normAutofit/>
          </a:bodyPr>
          <a:lstStyle/>
          <a:p>
            <a:r>
              <a:rPr lang="en-US" dirty="0"/>
              <a:t>RECENT CHANGES (2022)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chine in the woods&#10;&#10;AI-generated content may be incorrect.">
            <a:extLst>
              <a:ext uri="{FF2B5EF4-FFF2-40B4-BE49-F238E27FC236}">
                <a16:creationId xmlns:a16="http://schemas.microsoft.com/office/drawing/2014/main" id="{3666FC0D-63F3-A73C-1634-5748979ACF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756" y="1600200"/>
            <a:ext cx="7834488" cy="4406900"/>
          </a:xfrm>
        </p:spPr>
      </p:pic>
      <p:sp>
        <p:nvSpPr>
          <p:cNvPr id="3" name="Title 2"/>
          <p:cNvSpPr>
            <a:spLocks noGrp="1"/>
          </p:cNvSpPr>
          <p:nvPr>
            <p:ph type="title"/>
          </p:nvPr>
        </p:nvSpPr>
        <p:spPr/>
        <p:txBody>
          <a:bodyPr>
            <a:normAutofit/>
          </a:bodyPr>
          <a:lstStyle/>
          <a:p>
            <a:r>
              <a:rPr lang="en-US" dirty="0"/>
              <a:t>TETHERED (2022)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1AB6-3ED0-ADDD-B41C-D5AECB1CE55C}"/>
            </a:ext>
          </a:extLst>
        </p:cNvPr>
        <p:cNvGrpSpPr/>
        <p:nvPr/>
      </p:nvGrpSpPr>
      <p:grpSpPr>
        <a:xfrm>
          <a:off x="0" y="0"/>
          <a:ext cx="0" cy="0"/>
          <a:chOff x="0" y="0"/>
          <a:chExt cx="0" cy="0"/>
        </a:xfrm>
      </p:grpSpPr>
      <p:pic>
        <p:nvPicPr>
          <p:cNvPr id="6" name="Content Placeholder 5" descr="A picture containing snow, outdoor, tree, person&#10;&#10;AI-generated content may be incorrect.">
            <a:extLst>
              <a:ext uri="{FF2B5EF4-FFF2-40B4-BE49-F238E27FC236}">
                <a16:creationId xmlns:a16="http://schemas.microsoft.com/office/drawing/2014/main" id="{47360CD5-C229-7A3F-40ED-8DB66F1480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417638"/>
            <a:ext cx="7543800" cy="4221162"/>
          </a:xfrm>
        </p:spPr>
      </p:pic>
      <p:sp>
        <p:nvSpPr>
          <p:cNvPr id="3" name="Title 2">
            <a:extLst>
              <a:ext uri="{FF2B5EF4-FFF2-40B4-BE49-F238E27FC236}">
                <a16:creationId xmlns:a16="http://schemas.microsoft.com/office/drawing/2014/main" id="{0067CA48-A4FE-3D45-B587-D37CA8491EDD}"/>
              </a:ext>
            </a:extLst>
          </p:cNvPr>
          <p:cNvSpPr>
            <a:spLocks noGrp="1"/>
          </p:cNvSpPr>
          <p:nvPr>
            <p:ph type="title"/>
          </p:nvPr>
        </p:nvSpPr>
        <p:spPr/>
        <p:txBody>
          <a:bodyPr>
            <a:normAutofit/>
          </a:bodyPr>
          <a:lstStyle/>
          <a:p>
            <a:r>
              <a:rPr lang="en-US" baseline="0" dirty="0"/>
              <a:t>Hand Falling </a:t>
            </a:r>
            <a:endParaRPr lang="en-US" dirty="0"/>
          </a:p>
        </p:txBody>
      </p:sp>
    </p:spTree>
    <p:extLst>
      <p:ext uri="{BB962C8B-B14F-4D97-AF65-F5344CB8AC3E}">
        <p14:creationId xmlns:p14="http://schemas.microsoft.com/office/powerpoint/2010/main" val="2763305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5F4F-3706-E261-8ED7-9B4F1DF288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DF299-EB70-20B0-6E08-D914115CB999}"/>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048C1F9C-D5D2-008F-6192-60100B7CAFF4}"/>
              </a:ext>
            </a:extLst>
          </p:cNvPr>
          <p:cNvSpPr>
            <a:spLocks noGrp="1"/>
          </p:cNvSpPr>
          <p:nvPr>
            <p:ph type="title"/>
          </p:nvPr>
        </p:nvSpPr>
        <p:spPr/>
        <p:txBody>
          <a:bodyPr>
            <a:normAutofit/>
          </a:bodyPr>
          <a:lstStyle/>
          <a:p>
            <a:r>
              <a:rPr lang="en-US" baseline="0" dirty="0"/>
              <a:t>HMMM… </a:t>
            </a:r>
            <a:endParaRPr lang="en-US" dirty="0"/>
          </a:p>
        </p:txBody>
      </p:sp>
      <p:pic>
        <p:nvPicPr>
          <p:cNvPr id="4" name="Picture 4" descr="operating in wet areas 3">
            <a:extLst>
              <a:ext uri="{FF2B5EF4-FFF2-40B4-BE49-F238E27FC236}">
                <a16:creationId xmlns:a16="http://schemas.microsoft.com/office/drawing/2014/main" id="{238682AA-DB74-FD5B-FAAA-92D087EA4A69}"/>
              </a:ext>
            </a:extLst>
          </p:cNvPr>
          <p:cNvPicPr>
            <a:picLocks noChangeAspect="1" noChangeArrowheads="1"/>
          </p:cNvPicPr>
          <p:nvPr/>
        </p:nvPicPr>
        <p:blipFill>
          <a:blip r:embed="rId2" cstate="print"/>
          <a:srcRect/>
          <a:stretch>
            <a:fillRect/>
          </a:stretch>
        </p:blipFill>
        <p:spPr>
          <a:xfrm>
            <a:off x="685800" y="1598803"/>
            <a:ext cx="7924800" cy="4408488"/>
          </a:xfrm>
          <a:prstGeom prst="rect">
            <a:avLst/>
          </a:prstGeom>
          <a:noFill/>
        </p:spPr>
      </p:pic>
    </p:spTree>
    <p:extLst>
      <p:ext uri="{BB962C8B-B14F-4D97-AF65-F5344CB8AC3E}">
        <p14:creationId xmlns:p14="http://schemas.microsoft.com/office/powerpoint/2010/main" val="166281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019F4-CE84-52AF-7FC0-794DB61D89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905BC9-9016-65FB-385B-E1DFBCAE0743}"/>
              </a:ext>
            </a:extLst>
          </p:cNvPr>
          <p:cNvSpPr>
            <a:spLocks noGrp="1"/>
          </p:cNvSpPr>
          <p:nvPr>
            <p:ph type="title"/>
          </p:nvPr>
        </p:nvSpPr>
        <p:spPr/>
        <p:txBody>
          <a:bodyPr>
            <a:normAutofit fontScale="90000"/>
          </a:bodyPr>
          <a:lstStyle/>
          <a:p>
            <a:r>
              <a:rPr lang="en-US" baseline="0" dirty="0"/>
              <a:t>Maybe too wet? Where’s the water? </a:t>
            </a:r>
            <a:endParaRPr lang="en-US" dirty="0"/>
          </a:p>
        </p:txBody>
      </p:sp>
      <p:pic>
        <p:nvPicPr>
          <p:cNvPr id="7" name="Content Placeholder 6" descr="A group of people in the woods&#10;&#10;AI-generated content may be incorrect.">
            <a:extLst>
              <a:ext uri="{FF2B5EF4-FFF2-40B4-BE49-F238E27FC236}">
                <a16:creationId xmlns:a16="http://schemas.microsoft.com/office/drawing/2014/main" id="{10434FFE-C517-B964-B1AB-6CA5310D26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417638"/>
            <a:ext cx="7162800" cy="4297362"/>
          </a:xfrm>
        </p:spPr>
      </p:pic>
    </p:spTree>
    <p:extLst>
      <p:ext uri="{BB962C8B-B14F-4D97-AF65-F5344CB8AC3E}">
        <p14:creationId xmlns:p14="http://schemas.microsoft.com/office/powerpoint/2010/main" val="2325387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AF6D-B367-760C-C6A1-B7C98CFE99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9D522-DC51-DEA2-8A06-320697E33CBA}"/>
              </a:ext>
            </a:extLst>
          </p:cNvPr>
          <p:cNvSpPr>
            <a:spLocks noGrp="1"/>
          </p:cNvSpPr>
          <p:nvPr>
            <p:ph type="title"/>
          </p:nvPr>
        </p:nvSpPr>
        <p:spPr/>
        <p:txBody>
          <a:bodyPr>
            <a:normAutofit/>
          </a:bodyPr>
          <a:lstStyle/>
          <a:p>
            <a:r>
              <a:rPr lang="en-US" baseline="0" dirty="0"/>
              <a:t>Mitigate erosion</a:t>
            </a:r>
            <a:endParaRPr lang="en-US" dirty="0"/>
          </a:p>
        </p:txBody>
      </p:sp>
      <p:pic>
        <p:nvPicPr>
          <p:cNvPr id="6" name="Content Placeholder 5" descr="A picture containing grass, outdoor, tree, nature&#10;&#10;AI-generated content may be incorrect.">
            <a:extLst>
              <a:ext uri="{FF2B5EF4-FFF2-40B4-BE49-F238E27FC236}">
                <a16:creationId xmlns:a16="http://schemas.microsoft.com/office/drawing/2014/main" id="{1894664E-7C9A-569F-FB2F-035C5633EB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417638"/>
            <a:ext cx="5410200" cy="4297362"/>
          </a:xfrm>
        </p:spPr>
      </p:pic>
    </p:spTree>
    <p:extLst>
      <p:ext uri="{BB962C8B-B14F-4D97-AF65-F5344CB8AC3E}">
        <p14:creationId xmlns:p14="http://schemas.microsoft.com/office/powerpoint/2010/main" val="2680940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B4979-6363-5F75-8A48-BC0A9C8CD3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0F20EF-18B4-4817-0091-A53268740D7D}"/>
              </a:ext>
            </a:extLst>
          </p:cNvPr>
          <p:cNvSpPr>
            <a:spLocks noGrp="1"/>
          </p:cNvSpPr>
          <p:nvPr>
            <p:ph type="title"/>
          </p:nvPr>
        </p:nvSpPr>
        <p:spPr/>
        <p:txBody>
          <a:bodyPr>
            <a:normAutofit/>
          </a:bodyPr>
          <a:lstStyle/>
          <a:p>
            <a:r>
              <a:rPr lang="en-US" dirty="0"/>
              <a:t>Silt fence/straw bales</a:t>
            </a:r>
          </a:p>
        </p:txBody>
      </p:sp>
      <p:pic>
        <p:nvPicPr>
          <p:cNvPr id="7" name="Content Placeholder 6" descr="A picture containing snow, outdoor, covered, nature&#10;&#10;AI-generated content may be incorrect.">
            <a:extLst>
              <a:ext uri="{FF2B5EF4-FFF2-40B4-BE49-F238E27FC236}">
                <a16:creationId xmlns:a16="http://schemas.microsoft.com/office/drawing/2014/main" id="{40E194E2-9B7F-30D8-EF50-5BA87E0ACE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417638"/>
            <a:ext cx="4419600" cy="4221162"/>
          </a:xfrm>
        </p:spPr>
      </p:pic>
    </p:spTree>
    <p:extLst>
      <p:ext uri="{BB962C8B-B14F-4D97-AF65-F5344CB8AC3E}">
        <p14:creationId xmlns:p14="http://schemas.microsoft.com/office/powerpoint/2010/main" val="219700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09F823-7A5E-C21E-018B-68561ACF283B}"/>
              </a:ext>
            </a:extLst>
          </p:cNvPr>
          <p:cNvSpPr>
            <a:spLocks noGrp="1"/>
          </p:cNvSpPr>
          <p:nvPr>
            <p:ph idx="1"/>
          </p:nvPr>
        </p:nvSpPr>
        <p:spPr/>
        <p:txBody>
          <a:bodyPr>
            <a:normAutofit/>
          </a:bodyPr>
          <a:lstStyle/>
          <a:p>
            <a:pPr algn="ctr"/>
            <a:r>
              <a:rPr lang="en-US" sz="3600" b="1" dirty="0"/>
              <a:t>TITLE 38</a:t>
            </a:r>
          </a:p>
          <a:p>
            <a:pPr algn="ctr"/>
            <a:endParaRPr lang="en-US" sz="3600" b="1" dirty="0"/>
          </a:p>
          <a:p>
            <a:pPr algn="ctr"/>
            <a:r>
              <a:rPr lang="en-US" sz="3200" b="1" dirty="0"/>
              <a:t>FORESTRY, FOREST PRODUCTS &amp; STUMPAGE DISTRICTS</a:t>
            </a:r>
          </a:p>
          <a:p>
            <a:pPr algn="ctr"/>
            <a:endParaRPr lang="en-US" sz="2800" b="1" dirty="0"/>
          </a:p>
          <a:p>
            <a:pPr algn="ctr"/>
            <a:r>
              <a:rPr lang="en-US" sz="3200" b="1" dirty="0"/>
              <a:t>CHAPTER 13</a:t>
            </a:r>
          </a:p>
          <a:p>
            <a:pPr algn="ctr"/>
            <a:r>
              <a:rPr lang="en-US" sz="3200" b="1" dirty="0"/>
              <a:t>FOREST PRACTICES ACT</a:t>
            </a:r>
          </a:p>
        </p:txBody>
      </p:sp>
      <p:sp>
        <p:nvSpPr>
          <p:cNvPr id="3" name="Title 2">
            <a:extLst>
              <a:ext uri="{FF2B5EF4-FFF2-40B4-BE49-F238E27FC236}">
                <a16:creationId xmlns:a16="http://schemas.microsoft.com/office/drawing/2014/main" id="{BD8476BD-ED35-799F-EC00-DDFFFFDA47F0}"/>
              </a:ext>
            </a:extLst>
          </p:cNvPr>
          <p:cNvSpPr>
            <a:spLocks noGrp="1"/>
          </p:cNvSpPr>
          <p:nvPr>
            <p:ph type="title"/>
          </p:nvPr>
        </p:nvSpPr>
        <p:spPr/>
        <p:txBody>
          <a:bodyPr>
            <a:normAutofit fontScale="90000"/>
          </a:bodyPr>
          <a:lstStyle/>
          <a:p>
            <a:r>
              <a:rPr lang="en-US" dirty="0"/>
              <a:t>FOREST PRACTICES IN IDAHO</a:t>
            </a:r>
          </a:p>
        </p:txBody>
      </p:sp>
    </p:spTree>
    <p:extLst>
      <p:ext uri="{BB962C8B-B14F-4D97-AF65-F5344CB8AC3E}">
        <p14:creationId xmlns:p14="http://schemas.microsoft.com/office/powerpoint/2010/main" val="414830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E42D8-B096-7AAF-A815-5AC806B05D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47129C-4935-E18D-0A5E-CBC05805E38E}"/>
              </a:ext>
            </a:extLst>
          </p:cNvPr>
          <p:cNvSpPr>
            <a:spLocks noGrp="1"/>
          </p:cNvSpPr>
          <p:nvPr>
            <p:ph type="title"/>
          </p:nvPr>
        </p:nvSpPr>
        <p:spPr/>
        <p:txBody>
          <a:bodyPr>
            <a:normAutofit/>
          </a:bodyPr>
          <a:lstStyle/>
          <a:p>
            <a:r>
              <a:rPr lang="en-US" dirty="0"/>
              <a:t>Eroding trails /roads make…</a:t>
            </a:r>
          </a:p>
        </p:txBody>
      </p:sp>
      <p:pic>
        <p:nvPicPr>
          <p:cNvPr id="7" name="Content Placeholder 6" descr="A picture containing ground, outdoor, nature&#10;&#10;AI-generated content may be incorrect.">
            <a:extLst>
              <a:ext uri="{FF2B5EF4-FFF2-40B4-BE49-F238E27FC236}">
                <a16:creationId xmlns:a16="http://schemas.microsoft.com/office/drawing/2014/main" id="{5BFD9835-6A6B-EE26-2B9D-EEF6A33A30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70919" y="1508921"/>
            <a:ext cx="4297362" cy="4114800"/>
          </a:xfrm>
        </p:spPr>
      </p:pic>
    </p:spTree>
    <p:extLst>
      <p:ext uri="{BB962C8B-B14F-4D97-AF65-F5344CB8AC3E}">
        <p14:creationId xmlns:p14="http://schemas.microsoft.com/office/powerpoint/2010/main" val="3781014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2AAB5-F0E7-338B-AD87-D69F500AF6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B68408-DB04-C780-1CB9-7F0FF5F78846}"/>
              </a:ext>
            </a:extLst>
          </p:cNvPr>
          <p:cNvSpPr>
            <a:spLocks noGrp="1"/>
          </p:cNvSpPr>
          <p:nvPr>
            <p:ph type="title"/>
          </p:nvPr>
        </p:nvSpPr>
        <p:spPr/>
        <p:txBody>
          <a:bodyPr>
            <a:normAutofit/>
          </a:bodyPr>
          <a:lstStyle/>
          <a:p>
            <a:r>
              <a:rPr lang="en-US" dirty="0"/>
              <a:t>Muddy creeks!</a:t>
            </a:r>
          </a:p>
        </p:txBody>
      </p:sp>
      <p:pic>
        <p:nvPicPr>
          <p:cNvPr id="6" name="Content Placeholder 5" descr="A creek in the woods&#10;&#10;AI-generated content may be incorrect.">
            <a:extLst>
              <a:ext uri="{FF2B5EF4-FFF2-40B4-BE49-F238E27FC236}">
                <a16:creationId xmlns:a16="http://schemas.microsoft.com/office/drawing/2014/main" id="{FA40D38E-9316-56D1-CF2F-D28DB19A31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4067" y="1417638"/>
            <a:ext cx="5875866" cy="4373562"/>
          </a:xfrm>
        </p:spPr>
      </p:pic>
    </p:spTree>
    <p:extLst>
      <p:ext uri="{BB962C8B-B14F-4D97-AF65-F5344CB8AC3E}">
        <p14:creationId xmlns:p14="http://schemas.microsoft.com/office/powerpoint/2010/main" val="1742044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03C5-016B-DFBC-ED57-AE84BFD38B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5DEEEA-2CB9-84CB-80AC-9A0C9C877CB4}"/>
              </a:ext>
            </a:extLst>
          </p:cNvPr>
          <p:cNvSpPr>
            <a:spLocks noGrp="1"/>
          </p:cNvSpPr>
          <p:nvPr>
            <p:ph type="title"/>
          </p:nvPr>
        </p:nvSpPr>
        <p:spPr/>
        <p:txBody>
          <a:bodyPr>
            <a:normAutofit/>
          </a:bodyPr>
          <a:lstStyle/>
          <a:p>
            <a:r>
              <a:rPr lang="en-US" dirty="0"/>
              <a:t>Rain on snow, active logging</a:t>
            </a:r>
          </a:p>
        </p:txBody>
      </p:sp>
      <p:pic>
        <p:nvPicPr>
          <p:cNvPr id="7" name="Content Placeholder 6" descr="A picture containing outdoor, nature, mountain, water&#10;&#10;AI-generated content may be incorrect.">
            <a:extLst>
              <a:ext uri="{FF2B5EF4-FFF2-40B4-BE49-F238E27FC236}">
                <a16:creationId xmlns:a16="http://schemas.microsoft.com/office/drawing/2014/main" id="{C227D3B4-EA74-595D-9963-EFC9958678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47900" y="1333502"/>
            <a:ext cx="4343400" cy="4419600"/>
          </a:xfrm>
        </p:spPr>
      </p:pic>
    </p:spTree>
    <p:extLst>
      <p:ext uri="{BB962C8B-B14F-4D97-AF65-F5344CB8AC3E}">
        <p14:creationId xmlns:p14="http://schemas.microsoft.com/office/powerpoint/2010/main" val="74801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521D-BE89-042B-85C6-1A47635111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C711BA-80DB-5B4E-9DF9-604E5BCB3B14}"/>
              </a:ext>
            </a:extLst>
          </p:cNvPr>
          <p:cNvSpPr>
            <a:spLocks noGrp="1"/>
          </p:cNvSpPr>
          <p:nvPr>
            <p:ph type="title"/>
          </p:nvPr>
        </p:nvSpPr>
        <p:spPr/>
        <p:txBody>
          <a:bodyPr>
            <a:normAutofit fontScale="90000"/>
          </a:bodyPr>
          <a:lstStyle/>
          <a:p>
            <a:r>
              <a:rPr lang="en-US" dirty="0"/>
              <a:t>Native surface, recent logging</a:t>
            </a:r>
          </a:p>
        </p:txBody>
      </p:sp>
      <p:pic>
        <p:nvPicPr>
          <p:cNvPr id="6" name="Content Placeholder 5" descr="A picture containing ground, outdoor, sky, nature&#10;&#10;AI-generated content may be incorrect.">
            <a:extLst>
              <a:ext uri="{FF2B5EF4-FFF2-40B4-BE49-F238E27FC236}">
                <a16:creationId xmlns:a16="http://schemas.microsoft.com/office/drawing/2014/main" id="{1AF5D744-9777-C573-5DAC-5B6516A8F6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417638"/>
            <a:ext cx="7239000" cy="4373562"/>
          </a:xfrm>
        </p:spPr>
      </p:pic>
    </p:spTree>
    <p:extLst>
      <p:ext uri="{BB962C8B-B14F-4D97-AF65-F5344CB8AC3E}">
        <p14:creationId xmlns:p14="http://schemas.microsoft.com/office/powerpoint/2010/main" val="2847061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D0EC0-3CDE-EF78-D381-C84AFF015B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2256C0-3E77-DA98-4A2A-939A8FA1C0CA}"/>
              </a:ext>
            </a:extLst>
          </p:cNvPr>
          <p:cNvSpPr>
            <a:spLocks noGrp="1"/>
          </p:cNvSpPr>
          <p:nvPr>
            <p:ph type="title"/>
          </p:nvPr>
        </p:nvSpPr>
        <p:spPr/>
        <p:txBody>
          <a:bodyPr>
            <a:normAutofit fontScale="90000"/>
          </a:bodyPr>
          <a:lstStyle/>
          <a:p>
            <a:r>
              <a:rPr lang="en-US" dirty="0"/>
              <a:t>Protect water from hydraulic fluid</a:t>
            </a:r>
          </a:p>
        </p:txBody>
      </p:sp>
      <p:pic>
        <p:nvPicPr>
          <p:cNvPr id="7" name="Content Placeholder 6" descr="Graphical user interface&#10;&#10;AI-generated content may be incorrect.">
            <a:extLst>
              <a:ext uri="{FF2B5EF4-FFF2-40B4-BE49-F238E27FC236}">
                <a16:creationId xmlns:a16="http://schemas.microsoft.com/office/drawing/2014/main" id="{019F37EE-2245-969E-44C1-78E783D38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417638"/>
            <a:ext cx="8991600" cy="4305567"/>
          </a:xfrm>
        </p:spPr>
      </p:pic>
    </p:spTree>
    <p:extLst>
      <p:ext uri="{BB962C8B-B14F-4D97-AF65-F5344CB8AC3E}">
        <p14:creationId xmlns:p14="http://schemas.microsoft.com/office/powerpoint/2010/main" val="2167473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7F924-DBE2-F918-F6A3-9708676D6A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8D2823-9E11-C40B-51F0-1568FF381C16}"/>
              </a:ext>
            </a:extLst>
          </p:cNvPr>
          <p:cNvSpPr>
            <a:spLocks noGrp="1"/>
          </p:cNvSpPr>
          <p:nvPr>
            <p:ph type="title"/>
          </p:nvPr>
        </p:nvSpPr>
        <p:spPr/>
        <p:txBody>
          <a:bodyPr>
            <a:normAutofit/>
          </a:bodyPr>
          <a:lstStyle/>
          <a:p>
            <a:r>
              <a:rPr lang="en-US" dirty="0"/>
              <a:t>Slash in stream channel</a:t>
            </a:r>
          </a:p>
        </p:txBody>
      </p:sp>
      <p:pic>
        <p:nvPicPr>
          <p:cNvPr id="6" name="Content Placeholder 5" descr="A stream in a forest&#10;&#10;AI-generated content may be incorrect.">
            <a:extLst>
              <a:ext uri="{FF2B5EF4-FFF2-40B4-BE49-F238E27FC236}">
                <a16:creationId xmlns:a16="http://schemas.microsoft.com/office/drawing/2014/main" id="{8D1F32BC-1ED1-4BC3-8775-A837DF7D1B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17638"/>
            <a:ext cx="8229600" cy="4221161"/>
          </a:xfrm>
        </p:spPr>
      </p:pic>
    </p:spTree>
    <p:extLst>
      <p:ext uri="{BB962C8B-B14F-4D97-AF65-F5344CB8AC3E}">
        <p14:creationId xmlns:p14="http://schemas.microsoft.com/office/powerpoint/2010/main" val="261443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38C0E-2807-A4B3-14A5-15AD549619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1AD286-C481-9084-DE77-CB447E1DAA84}"/>
              </a:ext>
            </a:extLst>
          </p:cNvPr>
          <p:cNvSpPr>
            <a:spLocks noGrp="1"/>
          </p:cNvSpPr>
          <p:nvPr>
            <p:ph type="title"/>
          </p:nvPr>
        </p:nvSpPr>
        <p:spPr/>
        <p:txBody>
          <a:bodyPr>
            <a:normAutofit/>
          </a:bodyPr>
          <a:lstStyle/>
          <a:p>
            <a:r>
              <a:rPr lang="en-US" dirty="0"/>
              <a:t>Blown culvert</a:t>
            </a:r>
          </a:p>
        </p:txBody>
      </p:sp>
      <p:pic>
        <p:nvPicPr>
          <p:cNvPr id="7" name="Content Placeholder 6" descr="A picture containing text, outdoor, grass&#10;&#10;AI-generated content may be incorrect.">
            <a:extLst>
              <a:ext uri="{FF2B5EF4-FFF2-40B4-BE49-F238E27FC236}">
                <a16:creationId xmlns:a16="http://schemas.microsoft.com/office/drawing/2014/main" id="{02A0392A-0DB2-412E-79CF-2444C03117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417638"/>
            <a:ext cx="5410199" cy="4200778"/>
          </a:xfrm>
        </p:spPr>
      </p:pic>
    </p:spTree>
    <p:extLst>
      <p:ext uri="{BB962C8B-B14F-4D97-AF65-F5344CB8AC3E}">
        <p14:creationId xmlns:p14="http://schemas.microsoft.com/office/powerpoint/2010/main" val="2935511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12974-8D89-3C56-1F3E-294CE2B245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EAB906-BD0E-A85B-BB70-05303902150D}"/>
              </a:ext>
            </a:extLst>
          </p:cNvPr>
          <p:cNvSpPr>
            <a:spLocks noGrp="1"/>
          </p:cNvSpPr>
          <p:nvPr>
            <p:ph type="title"/>
          </p:nvPr>
        </p:nvSpPr>
        <p:spPr/>
        <p:txBody>
          <a:bodyPr>
            <a:normAutofit/>
          </a:bodyPr>
          <a:lstStyle/>
          <a:p>
            <a:r>
              <a:rPr lang="en-US" dirty="0"/>
              <a:t>= Sediment delivery</a:t>
            </a:r>
          </a:p>
        </p:txBody>
      </p:sp>
      <p:pic>
        <p:nvPicPr>
          <p:cNvPr id="6" name="Content Placeholder 5" descr="A picture containing text, tree, outdoor&#10;&#10;AI-generated content may be incorrect.">
            <a:extLst>
              <a:ext uri="{FF2B5EF4-FFF2-40B4-BE49-F238E27FC236}">
                <a16:creationId xmlns:a16="http://schemas.microsoft.com/office/drawing/2014/main" id="{9F4D7EDB-46D5-5B99-BF89-273D591AC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417638"/>
            <a:ext cx="6324600" cy="4076935"/>
          </a:xfrm>
        </p:spPr>
      </p:pic>
    </p:spTree>
    <p:extLst>
      <p:ext uri="{BB962C8B-B14F-4D97-AF65-F5344CB8AC3E}">
        <p14:creationId xmlns:p14="http://schemas.microsoft.com/office/powerpoint/2010/main" val="60259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3EB6C-E3C2-22B2-80B6-342EFB193D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4CB4A7-F3A0-194F-2341-838B260DF31C}"/>
              </a:ext>
            </a:extLst>
          </p:cNvPr>
          <p:cNvSpPr>
            <a:spLocks noGrp="1"/>
          </p:cNvSpPr>
          <p:nvPr>
            <p:ph type="title"/>
          </p:nvPr>
        </p:nvSpPr>
        <p:spPr/>
        <p:txBody>
          <a:bodyPr>
            <a:normAutofit fontScale="90000"/>
          </a:bodyPr>
          <a:lstStyle/>
          <a:p>
            <a:r>
              <a:rPr lang="en-US" dirty="0"/>
              <a:t>Disturbed soil, possible delivery</a:t>
            </a:r>
          </a:p>
        </p:txBody>
      </p:sp>
      <p:pic>
        <p:nvPicPr>
          <p:cNvPr id="7" name="Content Placeholder 6" descr="A picture containing outdoor, tree, rock, rocky&#10;&#10;AI-generated content may be incorrect.">
            <a:extLst>
              <a:ext uri="{FF2B5EF4-FFF2-40B4-BE49-F238E27FC236}">
                <a16:creationId xmlns:a16="http://schemas.microsoft.com/office/drawing/2014/main" id="{FB950A00-2FBF-B4C2-3B66-EC16E6A887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417638"/>
            <a:ext cx="7620000" cy="4221162"/>
          </a:xfrm>
        </p:spPr>
      </p:pic>
    </p:spTree>
    <p:extLst>
      <p:ext uri="{BB962C8B-B14F-4D97-AF65-F5344CB8AC3E}">
        <p14:creationId xmlns:p14="http://schemas.microsoft.com/office/powerpoint/2010/main" val="803792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BF077-B584-95D7-0DC6-984A708189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803D0C-A929-AD0E-AFFF-EF84D0157D8F}"/>
              </a:ext>
            </a:extLst>
          </p:cNvPr>
          <p:cNvSpPr>
            <a:spLocks noGrp="1"/>
          </p:cNvSpPr>
          <p:nvPr>
            <p:ph type="title"/>
          </p:nvPr>
        </p:nvSpPr>
        <p:spPr/>
        <p:txBody>
          <a:bodyPr>
            <a:normAutofit fontScale="90000"/>
          </a:bodyPr>
          <a:lstStyle/>
          <a:p>
            <a:r>
              <a:rPr lang="en-US" dirty="0"/>
              <a:t>Leave trees near stream, soil stability</a:t>
            </a:r>
          </a:p>
        </p:txBody>
      </p:sp>
      <p:pic>
        <p:nvPicPr>
          <p:cNvPr id="6" name="Content Placeholder 5" descr="A picture containing tree, outdoor, nature, grass&#10;&#10;AI-generated content may be incorrect.">
            <a:extLst>
              <a:ext uri="{FF2B5EF4-FFF2-40B4-BE49-F238E27FC236}">
                <a16:creationId xmlns:a16="http://schemas.microsoft.com/office/drawing/2014/main" id="{C99D417C-42D8-D92C-FCB3-25B315C5F4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417638"/>
            <a:ext cx="4419600" cy="4068762"/>
          </a:xfrm>
        </p:spPr>
      </p:pic>
    </p:spTree>
    <p:extLst>
      <p:ext uri="{BB962C8B-B14F-4D97-AF65-F5344CB8AC3E}">
        <p14:creationId xmlns:p14="http://schemas.microsoft.com/office/powerpoint/2010/main" val="393585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7296" y="1600200"/>
            <a:ext cx="7669407" cy="4648200"/>
          </a:xfrm>
        </p:spPr>
        <p:txBody>
          <a:bodyPr wrap="square">
            <a:normAutofit/>
          </a:bodyPr>
          <a:lstStyle/>
          <a:p>
            <a:pPr algn="just">
              <a:lnSpc>
                <a:spcPts val="1200"/>
              </a:lnSpc>
              <a:buNone/>
            </a:pPr>
            <a:r>
              <a:rPr lang="en-US" sz="2400" b="1" u="sng" cap="all" dirty="0">
                <a:solidFill>
                  <a:srgbClr val="161616"/>
                </a:solidFill>
                <a:latin typeface="Courier New" panose="02070309020205020404" pitchFamily="49" charset="0"/>
              </a:rPr>
              <a:t>POLICY OF THE STATE – PURPOSE OF THE ACT</a:t>
            </a:r>
            <a:endParaRPr lang="en-US" sz="2400" b="1" cap="all" dirty="0">
              <a:solidFill>
                <a:srgbClr val="161616"/>
              </a:solidFill>
              <a:latin typeface="Courier New" panose="02070309020205020404" pitchFamily="49" charset="0"/>
            </a:endParaRPr>
          </a:p>
          <a:p>
            <a:pPr algn="just">
              <a:lnSpc>
                <a:spcPts val="1200"/>
              </a:lnSpc>
              <a:buNone/>
            </a:pPr>
            <a:endParaRPr lang="en-US" sz="2400" b="1" dirty="0"/>
          </a:p>
          <a:p>
            <a:pPr algn="just">
              <a:lnSpc>
                <a:spcPts val="2700"/>
              </a:lnSpc>
              <a:buNone/>
            </a:pPr>
            <a:r>
              <a:rPr lang="en-US" sz="3000" b="1" i="0" dirty="0">
                <a:solidFill>
                  <a:srgbClr val="161616"/>
                </a:solidFill>
                <a:effectLst/>
                <a:latin typeface="Courier New" panose="02070309020205020404" pitchFamily="49" charset="0"/>
              </a:rPr>
              <a:t>(1) Recognizing that … forest lands make a vital contribution to Idaho by providing … social and economic benefits, by helping to maintain forest … resources, … it is the public policy of the state to encourage forest practices on these lands that maintain and enhance those benefits and resources for the people of the state of Idaho.</a:t>
            </a:r>
            <a:endParaRPr lang="en-US" sz="3000" b="1" dirty="0"/>
          </a:p>
        </p:txBody>
      </p:sp>
      <p:sp>
        <p:nvSpPr>
          <p:cNvPr id="3" name="Title 2"/>
          <p:cNvSpPr>
            <a:spLocks noGrp="1"/>
          </p:cNvSpPr>
          <p:nvPr>
            <p:ph type="title"/>
          </p:nvPr>
        </p:nvSpPr>
        <p:spPr/>
        <p:txBody>
          <a:bodyPr>
            <a:normAutofit fontScale="90000"/>
          </a:bodyPr>
          <a:lstStyle/>
          <a:p>
            <a:r>
              <a:rPr lang="en-US" dirty="0"/>
              <a:t>FOREST PRACTICES IN IDAHO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A8031-3C5C-BB7C-C37C-C0298B7958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2815CC-F645-92FB-7FB5-ABB9F8B4FEBB}"/>
              </a:ext>
            </a:extLst>
          </p:cNvPr>
          <p:cNvSpPr>
            <a:spLocks noGrp="1"/>
          </p:cNvSpPr>
          <p:nvPr>
            <p:ph type="title"/>
          </p:nvPr>
        </p:nvSpPr>
        <p:spPr/>
        <p:txBody>
          <a:bodyPr>
            <a:normAutofit/>
          </a:bodyPr>
          <a:lstStyle/>
          <a:p>
            <a:r>
              <a:rPr lang="en-US" baseline="0" dirty="0"/>
              <a:t>FPA / Social License</a:t>
            </a:r>
            <a:endParaRPr lang="en-US" dirty="0"/>
          </a:p>
        </p:txBody>
      </p:sp>
      <p:pic>
        <p:nvPicPr>
          <p:cNvPr id="7" name="Content Placeholder 6">
            <a:extLst>
              <a:ext uri="{FF2B5EF4-FFF2-40B4-BE49-F238E27FC236}">
                <a16:creationId xmlns:a16="http://schemas.microsoft.com/office/drawing/2014/main" id="{90F20075-B7C3-6591-DA41-813241D8CCF0}"/>
              </a:ext>
            </a:extLst>
          </p:cNvPr>
          <p:cNvPicPr>
            <a:picLocks noGrp="1" noChangeAspect="1"/>
          </p:cNvPicPr>
          <p:nvPr>
            <p:ph idx="1"/>
          </p:nvPr>
        </p:nvPicPr>
        <p:blipFill>
          <a:blip r:embed="rId2"/>
          <a:stretch>
            <a:fillRect/>
          </a:stretch>
        </p:blipFill>
        <p:spPr>
          <a:xfrm>
            <a:off x="0" y="1380693"/>
            <a:ext cx="9144000" cy="4334308"/>
          </a:xfrm>
          <a:prstGeom prst="rect">
            <a:avLst/>
          </a:prstGeom>
        </p:spPr>
      </p:pic>
    </p:spTree>
    <p:extLst>
      <p:ext uri="{BB962C8B-B14F-4D97-AF65-F5344CB8AC3E}">
        <p14:creationId xmlns:p14="http://schemas.microsoft.com/office/powerpoint/2010/main" val="1598106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1738-A108-16A9-E942-3CC9F88ABE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E72B06-72E1-3371-DAD2-6D132ADB5929}"/>
              </a:ext>
            </a:extLst>
          </p:cNvPr>
          <p:cNvSpPr>
            <a:spLocks noGrp="1"/>
          </p:cNvSpPr>
          <p:nvPr>
            <p:ph idx="1"/>
          </p:nvPr>
        </p:nvSpPr>
        <p:spPr/>
        <p:txBody>
          <a:bodyPr>
            <a:normAutofit/>
          </a:bodyPr>
          <a:lstStyle/>
          <a:p>
            <a:pPr marL="365760" marR="0" lvl="0" indent="-256032" algn="l" defTabSz="914400" rtl="0" eaLnBrk="1" fontAlgn="auto" latinLnBrk="0" hangingPunct="1">
              <a:lnSpc>
                <a:spcPct val="100000"/>
              </a:lnSpc>
              <a:spcBef>
                <a:spcPts val="400"/>
              </a:spcBef>
              <a:spcAft>
                <a:spcPts val="0"/>
              </a:spcAft>
              <a:buClr>
                <a:srgbClr val="72A376"/>
              </a:buClr>
              <a:buSzPct val="68000"/>
              <a:buFont typeface="Wingdings 3"/>
              <a:buChar char=""/>
              <a:tabLst/>
              <a:defRPr/>
            </a:pPr>
            <a:endParaRPr kumimoji="0" lang="en-US" sz="2700" b="1" i="0" u="sng"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109728" marR="0" lvl="0" indent="0" algn="l" defTabSz="914400" rtl="0" eaLnBrk="1" fontAlgn="auto" latinLnBrk="0" hangingPunct="1">
              <a:lnSpc>
                <a:spcPct val="100000"/>
              </a:lnSpc>
              <a:spcBef>
                <a:spcPts val="400"/>
              </a:spcBef>
              <a:spcAft>
                <a:spcPts val="0"/>
              </a:spcAft>
              <a:buClr>
                <a:srgbClr val="72A376"/>
              </a:buClr>
              <a:buSzPct val="68000"/>
              <a:buNone/>
              <a:tabLst/>
              <a:defRPr/>
            </a:pPr>
            <a:r>
              <a:rPr kumimoji="0" lang="en-US" sz="32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Certification:</a:t>
            </a: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Submitting to external </a:t>
            </a:r>
          </a:p>
          <a:p>
            <a:pPr marL="109728" marR="0" lvl="0" indent="0" algn="l" defTabSz="914400" rtl="0" eaLnBrk="1" fontAlgn="auto" latinLnBrk="0" hangingPunct="1">
              <a:lnSpc>
                <a:spcPct val="100000"/>
              </a:lnSpc>
              <a:spcBef>
                <a:spcPts val="400"/>
              </a:spcBef>
              <a:spcAft>
                <a:spcPts val="0"/>
              </a:spcAft>
              <a:buClr>
                <a:srgbClr val="72A376"/>
              </a:buClr>
              <a:buSzPct val="68000"/>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audits to assure customers </a:t>
            </a:r>
          </a:p>
          <a:p>
            <a:pPr marL="109728" marR="0" lvl="0" indent="0" algn="l" defTabSz="914400" rtl="0" eaLnBrk="1" fontAlgn="auto" latinLnBrk="0" hangingPunct="1">
              <a:lnSpc>
                <a:spcPct val="100000"/>
              </a:lnSpc>
              <a:spcBef>
                <a:spcPts val="400"/>
              </a:spcBef>
              <a:spcAft>
                <a:spcPts val="0"/>
              </a:spcAft>
              <a:buClr>
                <a:srgbClr val="72A376"/>
              </a:buClr>
              <a:buSzPct val="68000"/>
              <a:buFont typeface="Wingdings 3"/>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that forests are sustainably</a:t>
            </a:r>
          </a:p>
          <a:p>
            <a:pPr marL="109728" marR="0" lvl="0" indent="0" algn="l" defTabSz="914400" rtl="0" eaLnBrk="1" fontAlgn="auto" latinLnBrk="0" hangingPunct="1">
              <a:lnSpc>
                <a:spcPct val="100000"/>
              </a:lnSpc>
              <a:spcBef>
                <a:spcPts val="400"/>
              </a:spcBef>
              <a:spcAft>
                <a:spcPts val="0"/>
              </a:spcAft>
              <a:buClr>
                <a:srgbClr val="72A376"/>
              </a:buClr>
              <a:buSzPct val="68000"/>
              <a:buFont typeface="Wingdings 3"/>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managed and all applicable </a:t>
            </a:r>
          </a:p>
          <a:p>
            <a:pPr marL="109728" marR="0" lvl="0" indent="0" algn="l" defTabSz="914400" rtl="0" eaLnBrk="1" fontAlgn="auto" latinLnBrk="0" hangingPunct="1">
              <a:lnSpc>
                <a:spcPct val="100000"/>
              </a:lnSpc>
              <a:spcBef>
                <a:spcPts val="400"/>
              </a:spcBef>
              <a:spcAft>
                <a:spcPts val="0"/>
              </a:spcAft>
              <a:buClr>
                <a:srgbClr val="72A376"/>
              </a:buClr>
              <a:buSzPct val="68000"/>
              <a:buFont typeface="Wingdings 3"/>
              <a:buNone/>
              <a:tabLst/>
              <a:defRPr/>
            </a:pPr>
            <a:r>
              <a:rPr lang="en-US" sz="3200" dirty="0">
                <a:solidFill>
                  <a:prstClr val="black"/>
                </a:solidFill>
              </a:rPr>
              <a:t>                rules &amp; regulations are faithfully       </a:t>
            </a:r>
          </a:p>
          <a:p>
            <a:pPr marL="109728" marR="0" lvl="0" indent="0" algn="l" defTabSz="914400" rtl="0" eaLnBrk="1" fontAlgn="auto" latinLnBrk="0" hangingPunct="1">
              <a:lnSpc>
                <a:spcPct val="100000"/>
              </a:lnSpc>
              <a:spcBef>
                <a:spcPts val="400"/>
              </a:spcBef>
              <a:spcAft>
                <a:spcPts val="0"/>
              </a:spcAft>
              <a:buClr>
                <a:srgbClr val="72A376"/>
              </a:buClr>
              <a:buSzPct val="68000"/>
              <a:buFont typeface="Wingdings 3"/>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followed</a:t>
            </a:r>
          </a:p>
          <a:p>
            <a:pPr marL="109728" indent="0">
              <a:buNone/>
            </a:pPr>
            <a:endParaRPr lang="en-US" dirty="0"/>
          </a:p>
          <a:p>
            <a:endParaRPr lang="en-US" dirty="0"/>
          </a:p>
        </p:txBody>
      </p:sp>
      <p:sp>
        <p:nvSpPr>
          <p:cNvPr id="3" name="Title 2">
            <a:extLst>
              <a:ext uri="{FF2B5EF4-FFF2-40B4-BE49-F238E27FC236}">
                <a16:creationId xmlns:a16="http://schemas.microsoft.com/office/drawing/2014/main" id="{63BEEE9C-DC7D-D8F7-DB63-281D100DBDC2}"/>
              </a:ext>
            </a:extLst>
          </p:cNvPr>
          <p:cNvSpPr>
            <a:spLocks noGrp="1"/>
          </p:cNvSpPr>
          <p:nvPr>
            <p:ph type="title"/>
          </p:nvPr>
        </p:nvSpPr>
        <p:spPr/>
        <p:txBody>
          <a:bodyPr>
            <a:normAutofit/>
          </a:bodyPr>
          <a:lstStyle/>
          <a:p>
            <a:r>
              <a:rPr lang="en-US" baseline="0" dirty="0"/>
              <a:t>FPA / Social License</a:t>
            </a:r>
            <a:endParaRPr lang="en-US" dirty="0"/>
          </a:p>
        </p:txBody>
      </p:sp>
    </p:spTree>
    <p:extLst>
      <p:ext uri="{BB962C8B-B14F-4D97-AF65-F5344CB8AC3E}">
        <p14:creationId xmlns:p14="http://schemas.microsoft.com/office/powerpoint/2010/main" val="1278130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EF6A1-62EF-D138-5EEB-FAF09D353D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CAF22D-2FDF-0B90-1AC6-AD15ABE3536D}"/>
              </a:ext>
            </a:extLst>
          </p:cNvPr>
          <p:cNvSpPr>
            <a:spLocks noGrp="1"/>
          </p:cNvSpPr>
          <p:nvPr>
            <p:ph idx="1"/>
          </p:nvPr>
        </p:nvSpPr>
        <p:spPr/>
        <p:txBody>
          <a:bodyPr>
            <a:normAutofit/>
          </a:bodyPr>
          <a:lstStyle/>
          <a:p>
            <a:r>
              <a:rPr lang="en-US" b="1" u="sng" dirty="0"/>
              <a:t>NIPF</a:t>
            </a:r>
            <a:r>
              <a:rPr lang="en-US" dirty="0"/>
              <a:t> (Non-Industrial Private Forest) owners</a:t>
            </a:r>
          </a:p>
          <a:p>
            <a:pPr marL="109728" indent="0">
              <a:buNone/>
            </a:pPr>
            <a:r>
              <a:rPr lang="en-US" dirty="0"/>
              <a:t>            are NOT required to have 3</a:t>
            </a:r>
            <a:r>
              <a:rPr lang="en-US" baseline="30000" dirty="0"/>
              <a:t>rd</a:t>
            </a:r>
            <a:r>
              <a:rPr lang="en-US" dirty="0"/>
              <a:t> party</a:t>
            </a:r>
          </a:p>
          <a:p>
            <a:pPr marL="109728" indent="0">
              <a:buNone/>
            </a:pPr>
            <a:r>
              <a:rPr lang="en-US" dirty="0"/>
              <a:t>            forest certification.</a:t>
            </a:r>
          </a:p>
          <a:p>
            <a:pPr marL="109728" indent="0">
              <a:buNone/>
            </a:pPr>
            <a:endParaRPr lang="en-US" dirty="0"/>
          </a:p>
          <a:p>
            <a:pPr marL="109728" indent="0">
              <a:buNone/>
            </a:pPr>
            <a:r>
              <a:rPr lang="en-US" dirty="0"/>
              <a:t>   Mills being certified only requires a certain </a:t>
            </a:r>
          </a:p>
          <a:p>
            <a:pPr marL="109728" indent="0">
              <a:buNone/>
            </a:pPr>
            <a:r>
              <a:rPr lang="en-US" dirty="0"/>
              <a:t>   percentage of their logs (woody materials) to</a:t>
            </a:r>
          </a:p>
          <a:p>
            <a:pPr marL="109728" indent="0">
              <a:buNone/>
            </a:pPr>
            <a:r>
              <a:rPr lang="en-US" dirty="0"/>
              <a:t>   come from certified lands</a:t>
            </a:r>
          </a:p>
        </p:txBody>
      </p:sp>
      <p:sp>
        <p:nvSpPr>
          <p:cNvPr id="3" name="Title 2">
            <a:extLst>
              <a:ext uri="{FF2B5EF4-FFF2-40B4-BE49-F238E27FC236}">
                <a16:creationId xmlns:a16="http://schemas.microsoft.com/office/drawing/2014/main" id="{331A9C4C-8C8A-0669-D6D1-D08BE0DD95D1}"/>
              </a:ext>
            </a:extLst>
          </p:cNvPr>
          <p:cNvSpPr>
            <a:spLocks noGrp="1"/>
          </p:cNvSpPr>
          <p:nvPr>
            <p:ph type="title"/>
          </p:nvPr>
        </p:nvSpPr>
        <p:spPr/>
        <p:txBody>
          <a:bodyPr>
            <a:normAutofit/>
          </a:bodyPr>
          <a:lstStyle/>
          <a:p>
            <a:r>
              <a:rPr lang="en-US" baseline="0" dirty="0"/>
              <a:t>FPA / Social License</a:t>
            </a:r>
            <a:endParaRPr lang="en-US" dirty="0"/>
          </a:p>
        </p:txBody>
      </p:sp>
    </p:spTree>
    <p:extLst>
      <p:ext uri="{BB962C8B-B14F-4D97-AF65-F5344CB8AC3E}">
        <p14:creationId xmlns:p14="http://schemas.microsoft.com/office/powerpoint/2010/main" val="3164846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940A9-BB81-A859-8B43-2F5BC66328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62ED2-9C6E-3009-2145-FB9FE3C0F10D}"/>
              </a:ext>
            </a:extLst>
          </p:cNvPr>
          <p:cNvSpPr>
            <a:spLocks noGrp="1"/>
          </p:cNvSpPr>
          <p:nvPr>
            <p:ph idx="1"/>
          </p:nvPr>
        </p:nvSpPr>
        <p:spPr/>
        <p:txBody>
          <a:bodyPr>
            <a:normAutofit/>
          </a:bodyPr>
          <a:lstStyle/>
          <a:p>
            <a:pPr marL="109728" indent="0">
              <a:buNone/>
            </a:pPr>
            <a:r>
              <a:rPr lang="en-US" dirty="0"/>
              <a:t>	Pulp mills have ~97% certified fiber</a:t>
            </a:r>
          </a:p>
          <a:p>
            <a:pPr marL="109728" indent="0">
              <a:buNone/>
            </a:pPr>
            <a:endParaRPr lang="en-US" dirty="0"/>
          </a:p>
          <a:p>
            <a:pPr marL="109728" indent="0">
              <a:buNone/>
            </a:pPr>
            <a:r>
              <a:rPr lang="en-US" dirty="0"/>
              <a:t>	Plywood, OSB &amp; panel products have</a:t>
            </a:r>
          </a:p>
          <a:p>
            <a:pPr marL="109728" indent="0">
              <a:buNone/>
            </a:pPr>
            <a:r>
              <a:rPr lang="en-US" dirty="0"/>
              <a:t>	~88% certified fiber</a:t>
            </a:r>
          </a:p>
          <a:p>
            <a:pPr marL="109728" indent="0">
              <a:buNone/>
            </a:pPr>
            <a:endParaRPr lang="en-US" dirty="0"/>
          </a:p>
          <a:p>
            <a:pPr marL="109728" indent="0">
              <a:buNone/>
            </a:pPr>
            <a:r>
              <a:rPr lang="en-US" dirty="0"/>
              <a:t>	Lumber mills have ~55% certified logs</a:t>
            </a:r>
          </a:p>
          <a:p>
            <a:pPr marL="109728" indent="0">
              <a:buNone/>
            </a:pPr>
            <a:endParaRPr lang="en-US" dirty="0"/>
          </a:p>
        </p:txBody>
      </p:sp>
      <p:sp>
        <p:nvSpPr>
          <p:cNvPr id="3" name="Title 2">
            <a:extLst>
              <a:ext uri="{FF2B5EF4-FFF2-40B4-BE49-F238E27FC236}">
                <a16:creationId xmlns:a16="http://schemas.microsoft.com/office/drawing/2014/main" id="{58CF1E37-966D-296A-898A-376AF1521FB5}"/>
              </a:ext>
            </a:extLst>
          </p:cNvPr>
          <p:cNvSpPr>
            <a:spLocks noGrp="1"/>
          </p:cNvSpPr>
          <p:nvPr>
            <p:ph type="title"/>
          </p:nvPr>
        </p:nvSpPr>
        <p:spPr/>
        <p:txBody>
          <a:bodyPr>
            <a:normAutofit/>
          </a:bodyPr>
          <a:lstStyle/>
          <a:p>
            <a:r>
              <a:rPr lang="en-US" baseline="0" dirty="0"/>
              <a:t>FPA / Social License</a:t>
            </a:r>
            <a:endParaRPr lang="en-US" dirty="0"/>
          </a:p>
        </p:txBody>
      </p:sp>
    </p:spTree>
    <p:extLst>
      <p:ext uri="{BB962C8B-B14F-4D97-AF65-F5344CB8AC3E}">
        <p14:creationId xmlns:p14="http://schemas.microsoft.com/office/powerpoint/2010/main" val="2848123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ts val="2700"/>
              </a:lnSpc>
            </a:pPr>
            <a:r>
              <a:rPr lang="en-US" sz="3200" b="1" i="0" dirty="0">
                <a:solidFill>
                  <a:srgbClr val="161616"/>
                </a:solidFill>
                <a:effectLst/>
                <a:latin typeface="Courier New" panose="02070309020205020404" pitchFamily="49" charset="0"/>
              </a:rPr>
              <a:t>2)  … it is the purpose of this chapter to vest in the board authority to adopt rules designed to assure the continuous growing and harvesting of forest tree species and to protect and maintain the forest soil, air, water resources, wildlife and aquatic habitat</a:t>
            </a:r>
            <a:r>
              <a:rPr lang="en-US" sz="2800" b="1" i="0" dirty="0">
                <a:solidFill>
                  <a:srgbClr val="161616"/>
                </a:solidFill>
                <a:effectLst/>
                <a:latin typeface="Courier New" panose="02070309020205020404" pitchFamily="49" charset="0"/>
              </a:rPr>
              <a:t>.</a:t>
            </a:r>
            <a:endParaRPr lang="en-US" sz="2800" b="1" i="0" dirty="0">
              <a:solidFill>
                <a:srgbClr val="161616"/>
              </a:solidFill>
              <a:effectLst/>
              <a:latin typeface="Noto Serif" panose="020F0502020204030204" pitchFamily="18" charset="0"/>
            </a:endParaRPr>
          </a:p>
          <a:p>
            <a:endParaRPr lang="en-US" dirty="0"/>
          </a:p>
        </p:txBody>
      </p:sp>
      <p:sp>
        <p:nvSpPr>
          <p:cNvPr id="4" name="Title 3"/>
          <p:cNvSpPr>
            <a:spLocks noGrp="1"/>
          </p:cNvSpPr>
          <p:nvPr>
            <p:ph type="title"/>
          </p:nvPr>
        </p:nvSpPr>
        <p:spPr/>
        <p:txBody>
          <a:bodyPr>
            <a:normAutofit fontScale="90000"/>
          </a:bodyPr>
          <a:lstStyle/>
          <a:p>
            <a:r>
              <a:rPr lang="en-US" dirty="0"/>
              <a:t>FOREST PRACTICES IN IDAHO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ts val="2700"/>
              </a:lnSpc>
            </a:pPr>
            <a:r>
              <a:rPr lang="en-US" sz="3200" b="1" i="0" dirty="0">
                <a:solidFill>
                  <a:srgbClr val="161616"/>
                </a:solidFill>
                <a:effectLst/>
                <a:latin typeface="Courier New" panose="02070309020205020404" pitchFamily="49" charset="0"/>
              </a:rPr>
              <a:t>(3)  No unit of local government shall enact any ordinance, rule or resolution which purports to regulate forest practices on the forest land in this state and which conflicts with any provision of this chapter.</a:t>
            </a:r>
            <a:endParaRPr lang="en-US" sz="3200" b="1" i="0" dirty="0">
              <a:solidFill>
                <a:srgbClr val="161616"/>
              </a:solidFill>
              <a:effectLst/>
              <a:latin typeface="Noto Serif" panose="020F0502020204030204" pitchFamily="18" charset="0"/>
            </a:endParaRPr>
          </a:p>
          <a:p>
            <a:endParaRPr lang="en-US" dirty="0"/>
          </a:p>
        </p:txBody>
      </p:sp>
      <p:sp>
        <p:nvSpPr>
          <p:cNvPr id="3" name="Title 2"/>
          <p:cNvSpPr>
            <a:spLocks noGrp="1"/>
          </p:cNvSpPr>
          <p:nvPr>
            <p:ph type="title"/>
          </p:nvPr>
        </p:nvSpPr>
        <p:spPr/>
        <p:txBody>
          <a:bodyPr>
            <a:normAutofit fontScale="90000"/>
          </a:bodyPr>
          <a:lstStyle/>
          <a:p>
            <a:r>
              <a:rPr lang="en-US" dirty="0"/>
              <a:t>FOREST PRACTICES IN IDAHO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AI-generated content may be incorrect.">
            <a:extLst>
              <a:ext uri="{FF2B5EF4-FFF2-40B4-BE49-F238E27FC236}">
                <a16:creationId xmlns:a16="http://schemas.microsoft.com/office/drawing/2014/main" id="{9E1EED7A-2FA5-3B73-D016-A720A29426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17638"/>
            <a:ext cx="8229600" cy="4678362"/>
          </a:xfrm>
        </p:spPr>
      </p:pic>
      <p:sp>
        <p:nvSpPr>
          <p:cNvPr id="3" name="Title 2">
            <a:extLst>
              <a:ext uri="{FF2B5EF4-FFF2-40B4-BE49-F238E27FC236}">
                <a16:creationId xmlns:a16="http://schemas.microsoft.com/office/drawing/2014/main" id="{B3CAAFCC-41A9-1D85-A38B-BC7AFA93E19C}"/>
              </a:ext>
            </a:extLst>
          </p:cNvPr>
          <p:cNvSpPr>
            <a:spLocks noGrp="1"/>
          </p:cNvSpPr>
          <p:nvPr>
            <p:ph type="title"/>
          </p:nvPr>
        </p:nvSpPr>
        <p:spPr/>
        <p:txBody>
          <a:bodyPr>
            <a:normAutofit/>
          </a:bodyPr>
          <a:lstStyle/>
          <a:p>
            <a:r>
              <a:rPr lang="en-US" dirty="0"/>
              <a:t>Exploitation was the Way</a:t>
            </a:r>
          </a:p>
        </p:txBody>
      </p:sp>
    </p:spTree>
    <p:extLst>
      <p:ext uri="{BB962C8B-B14F-4D97-AF65-F5344CB8AC3E}">
        <p14:creationId xmlns:p14="http://schemas.microsoft.com/office/powerpoint/2010/main" val="229087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A232-C5E8-96C5-B269-CE2102CE3A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2CF198-58B1-2509-E02E-F16298D19670}"/>
              </a:ext>
            </a:extLst>
          </p:cNvPr>
          <p:cNvSpPr>
            <a:spLocks noGrp="1"/>
          </p:cNvSpPr>
          <p:nvPr>
            <p:ph type="title"/>
          </p:nvPr>
        </p:nvSpPr>
        <p:spPr/>
        <p:txBody>
          <a:bodyPr/>
          <a:lstStyle/>
          <a:p>
            <a:r>
              <a:rPr lang="en-US" dirty="0"/>
              <a:t>Exploitation was the Way</a:t>
            </a:r>
          </a:p>
        </p:txBody>
      </p:sp>
      <p:pic>
        <p:nvPicPr>
          <p:cNvPr id="7" name="Content Placeholder 6" descr="A picture containing text&#10;&#10;AI-generated content may be incorrect.">
            <a:extLst>
              <a:ext uri="{FF2B5EF4-FFF2-40B4-BE49-F238E27FC236}">
                <a16:creationId xmlns:a16="http://schemas.microsoft.com/office/drawing/2014/main" id="{C3AC228F-6F6B-799E-B763-88153E1FF7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5834" y="1417638"/>
            <a:ext cx="6692331" cy="4589462"/>
          </a:xfrm>
        </p:spPr>
      </p:pic>
    </p:spTree>
    <p:extLst>
      <p:ext uri="{BB962C8B-B14F-4D97-AF65-F5344CB8AC3E}">
        <p14:creationId xmlns:p14="http://schemas.microsoft.com/office/powerpoint/2010/main" val="316623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D1BE-1596-AB89-042C-DD8534AD68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6C444E-D48B-BEA8-9027-E514B3818C33}"/>
              </a:ext>
            </a:extLst>
          </p:cNvPr>
          <p:cNvSpPr>
            <a:spLocks noGrp="1"/>
          </p:cNvSpPr>
          <p:nvPr>
            <p:ph type="title"/>
          </p:nvPr>
        </p:nvSpPr>
        <p:spPr/>
        <p:txBody>
          <a:bodyPr/>
          <a:lstStyle/>
          <a:p>
            <a:r>
              <a:rPr lang="en-US" dirty="0"/>
              <a:t>Exploitation was the Way</a:t>
            </a:r>
          </a:p>
        </p:txBody>
      </p:sp>
      <p:pic>
        <p:nvPicPr>
          <p:cNvPr id="6" name="Content Placeholder 5" descr="Graphical user interface&#10;&#10;AI-generated content may be incorrect.">
            <a:extLst>
              <a:ext uri="{FF2B5EF4-FFF2-40B4-BE49-F238E27FC236}">
                <a16:creationId xmlns:a16="http://schemas.microsoft.com/office/drawing/2014/main" id="{C00E1F9C-ADEA-0504-A193-91C66A5456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371600"/>
            <a:ext cx="6857999" cy="5486400"/>
          </a:xfrm>
        </p:spPr>
      </p:pic>
    </p:spTree>
    <p:extLst>
      <p:ext uri="{BB962C8B-B14F-4D97-AF65-F5344CB8AC3E}">
        <p14:creationId xmlns:p14="http://schemas.microsoft.com/office/powerpoint/2010/main" val="12585756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3794</TotalTime>
  <Words>808</Words>
  <Application>Microsoft Office PowerPoint</Application>
  <PresentationFormat>On-screen Show (4:3)</PresentationFormat>
  <Paragraphs>99</Paragraphs>
  <Slides>43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Arial Rounded MT Bold</vt:lpstr>
      <vt:lpstr>Calibri</vt:lpstr>
      <vt:lpstr>Courier New</vt:lpstr>
      <vt:lpstr>Lucida Sans Unicode</vt:lpstr>
      <vt:lpstr>Noto Serif</vt:lpstr>
      <vt:lpstr>Roboto</vt:lpstr>
      <vt:lpstr>Verdana</vt:lpstr>
      <vt:lpstr>Wingdings 2</vt:lpstr>
      <vt:lpstr>Wingdings 3</vt:lpstr>
      <vt:lpstr>Concourse</vt:lpstr>
      <vt:lpstr>IDAHO FOREST PRACTICES</vt:lpstr>
      <vt:lpstr>IDAHO FPA SUMMARY</vt:lpstr>
      <vt:lpstr>FOREST PRACTICES IN IDAHO</vt:lpstr>
      <vt:lpstr>FOREST PRACTICES IN IDAHO</vt:lpstr>
      <vt:lpstr>FOREST PRACTICES IN IDAHO</vt:lpstr>
      <vt:lpstr>FOREST PRACTICES IN IDAHO</vt:lpstr>
      <vt:lpstr>Exploitation was the Way</vt:lpstr>
      <vt:lpstr>Exploitation was the Way</vt:lpstr>
      <vt:lpstr>Exploitation was the Way</vt:lpstr>
      <vt:lpstr>History of Forest Practices</vt:lpstr>
      <vt:lpstr>1st Nat’l Park - Yellowstone</vt:lpstr>
      <vt:lpstr>1st Nat’l Park - Yellowstone</vt:lpstr>
      <vt:lpstr>1st Nat’l Park - Yellowstone</vt:lpstr>
      <vt:lpstr>History of Forest Practices</vt:lpstr>
      <vt:lpstr>National Parks – 1870’s-90s</vt:lpstr>
      <vt:lpstr>National Parks – 1870’s-90s</vt:lpstr>
      <vt:lpstr>History of Forest Practices</vt:lpstr>
      <vt:lpstr>History of Idaho Forest Practices</vt:lpstr>
      <vt:lpstr>RECENT CHANGES (2022)</vt:lpstr>
      <vt:lpstr>RECENT CHANGES (2022)</vt:lpstr>
      <vt:lpstr>RECENT CHANGES (2022)</vt:lpstr>
      <vt:lpstr>RECENT CHANGES (2022)</vt:lpstr>
      <vt:lpstr>RECENT CHANGES (2022)</vt:lpstr>
      <vt:lpstr>TETHERED (2022)</vt:lpstr>
      <vt:lpstr>Hand Falling </vt:lpstr>
      <vt:lpstr>HMMM… </vt:lpstr>
      <vt:lpstr>Maybe too wet? Where’s the water? </vt:lpstr>
      <vt:lpstr>Mitigate erosion</vt:lpstr>
      <vt:lpstr>Silt fence/straw bales</vt:lpstr>
      <vt:lpstr>Eroding trails /roads make…</vt:lpstr>
      <vt:lpstr>Muddy creeks!</vt:lpstr>
      <vt:lpstr>Rain on snow, active logging</vt:lpstr>
      <vt:lpstr>Native surface, recent logging</vt:lpstr>
      <vt:lpstr>Protect water from hydraulic fluid</vt:lpstr>
      <vt:lpstr>Slash in stream channel</vt:lpstr>
      <vt:lpstr>Blown culvert</vt:lpstr>
      <vt:lpstr>= Sediment delivery</vt:lpstr>
      <vt:lpstr>Disturbed soil, possible delivery</vt:lpstr>
      <vt:lpstr>Leave trees near stream, soil stability</vt:lpstr>
      <vt:lpstr>FPA / Social License</vt:lpstr>
      <vt:lpstr>FPA / Social License</vt:lpstr>
      <vt:lpstr>FPA / Social License</vt:lpstr>
      <vt:lpstr>FPA / Social License</vt:lpstr>
    </vt:vector>
  </TitlesOfParts>
  <Company>Idaho Department of 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Adina Sapronetti</dc:creator>
  <cp:lastModifiedBy>Jay Clark</cp:lastModifiedBy>
  <cp:revision>69</cp:revision>
  <dcterms:created xsi:type="dcterms:W3CDTF">2008-02-12T18:53:51Z</dcterms:created>
  <dcterms:modified xsi:type="dcterms:W3CDTF">2025-03-24T15:50:33Z</dcterms:modified>
</cp:coreProperties>
</file>