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1"/>
  </p:notesMasterIdLst>
  <p:handoutMasterIdLst>
    <p:handoutMasterId r:id="rId32"/>
  </p:handoutMasterIdLst>
  <p:sldIdLst>
    <p:sldId id="282" r:id="rId5"/>
    <p:sldId id="298" r:id="rId6"/>
    <p:sldId id="355" r:id="rId7"/>
    <p:sldId id="313" r:id="rId8"/>
    <p:sldId id="347" r:id="rId9"/>
    <p:sldId id="336" r:id="rId10"/>
    <p:sldId id="346" r:id="rId11"/>
    <p:sldId id="337" r:id="rId12"/>
    <p:sldId id="339" r:id="rId13"/>
    <p:sldId id="338" r:id="rId14"/>
    <p:sldId id="315" r:id="rId15"/>
    <p:sldId id="323" r:id="rId16"/>
    <p:sldId id="356" r:id="rId17"/>
    <p:sldId id="341" r:id="rId18"/>
    <p:sldId id="316" r:id="rId19"/>
    <p:sldId id="353" r:id="rId20"/>
    <p:sldId id="348" r:id="rId21"/>
    <p:sldId id="350" r:id="rId22"/>
    <p:sldId id="349" r:id="rId23"/>
    <p:sldId id="317" r:id="rId24"/>
    <p:sldId id="351" r:id="rId25"/>
    <p:sldId id="352" r:id="rId26"/>
    <p:sldId id="318" r:id="rId27"/>
    <p:sldId id="334" r:id="rId28"/>
    <p:sldId id="335" r:id="rId29"/>
    <p:sldId id="29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12" autoAdjust="0"/>
    <p:restoredTop sz="91918" autoAdjust="0"/>
  </p:normalViewPr>
  <p:slideViewPr>
    <p:cSldViewPr snapToGrid="0">
      <p:cViewPr varScale="1">
        <p:scale>
          <a:sx n="102" d="100"/>
          <a:sy n="102" d="100"/>
        </p:scale>
        <p:origin x="2000" y="48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288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39EBD4-D6AF-4444-AC40-BF1407E2F929}"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AE9FED9-6810-7F43-9165-E4CA6789B5B2}">
      <dgm:prSet phldrT="[Text]"/>
      <dgm:spPr>
        <a:solidFill>
          <a:schemeClr val="tx1"/>
        </a:solidFill>
      </dgm:spPr>
      <dgm:t>
        <a:bodyPr/>
        <a:lstStyle/>
        <a:p>
          <a:r>
            <a:rPr lang="en-US" dirty="0">
              <a:solidFill>
                <a:schemeClr val="bg1"/>
              </a:solidFill>
            </a:rPr>
            <a:t>Business</a:t>
          </a:r>
          <a:endParaRPr lang="en-US" dirty="0"/>
        </a:p>
      </dgm:t>
    </dgm:pt>
    <dgm:pt modelId="{1DD962BA-9FD5-CE4A-BCEE-58A6FF94773B}" type="parTrans" cxnId="{A5E06611-7199-1640-AD62-5D10F0636CE0}">
      <dgm:prSet/>
      <dgm:spPr/>
      <dgm:t>
        <a:bodyPr/>
        <a:lstStyle/>
        <a:p>
          <a:endParaRPr lang="en-US"/>
        </a:p>
      </dgm:t>
    </dgm:pt>
    <dgm:pt modelId="{CDF0BCB1-0B77-614B-8BBB-C0BB23BD8E9C}" type="sibTrans" cxnId="{A5E06611-7199-1640-AD62-5D10F0636CE0}">
      <dgm:prSet/>
      <dgm:spPr/>
      <dgm:t>
        <a:bodyPr/>
        <a:lstStyle/>
        <a:p>
          <a:endParaRPr lang="en-US"/>
        </a:p>
      </dgm:t>
    </dgm:pt>
    <dgm:pt modelId="{4DF756CC-1F9E-5743-9E5B-44E7560C32D1}">
      <dgm:prSet phldrT="[Text]"/>
      <dgm:spPr>
        <a:solidFill>
          <a:schemeClr val="tx1"/>
        </a:solidFill>
      </dgm:spPr>
      <dgm:t>
        <a:bodyPr/>
        <a:lstStyle/>
        <a:p>
          <a:r>
            <a:rPr lang="en-US" dirty="0">
              <a:solidFill>
                <a:schemeClr val="bg1"/>
              </a:solidFill>
            </a:rPr>
            <a:t>Investment</a:t>
          </a:r>
          <a:endParaRPr lang="en-US" dirty="0"/>
        </a:p>
      </dgm:t>
    </dgm:pt>
    <dgm:pt modelId="{0150AAF4-2ED2-DD40-B70A-022603C3AD1B}" type="parTrans" cxnId="{C47923ED-6C41-4D48-A15C-57BF1140942D}">
      <dgm:prSet/>
      <dgm:spPr/>
      <dgm:t>
        <a:bodyPr/>
        <a:lstStyle/>
        <a:p>
          <a:endParaRPr lang="en-US"/>
        </a:p>
      </dgm:t>
    </dgm:pt>
    <dgm:pt modelId="{7E43562E-FB47-F04D-A7C7-36034907CD3A}" type="sibTrans" cxnId="{C47923ED-6C41-4D48-A15C-57BF1140942D}">
      <dgm:prSet/>
      <dgm:spPr/>
      <dgm:t>
        <a:bodyPr/>
        <a:lstStyle/>
        <a:p>
          <a:endParaRPr lang="en-US"/>
        </a:p>
      </dgm:t>
    </dgm:pt>
    <dgm:pt modelId="{5E587BB2-BCBA-F64A-B78C-6F1D801BE4FD}">
      <dgm:prSet phldrT="[Text]"/>
      <dgm:spPr>
        <a:solidFill>
          <a:schemeClr val="tx1"/>
        </a:solidFill>
      </dgm:spPr>
      <dgm:t>
        <a:bodyPr/>
        <a:lstStyle/>
        <a:p>
          <a:r>
            <a:rPr lang="en-US" dirty="0">
              <a:solidFill>
                <a:schemeClr val="bg1"/>
              </a:solidFill>
            </a:rPr>
            <a:t>Personal</a:t>
          </a:r>
          <a:endParaRPr lang="en-US" dirty="0"/>
        </a:p>
      </dgm:t>
    </dgm:pt>
    <dgm:pt modelId="{433C0F86-76C8-514B-86A3-C052A9635EF4}" type="parTrans" cxnId="{C5CEBC0D-5638-0945-8508-8ADB14396FEA}">
      <dgm:prSet/>
      <dgm:spPr/>
      <dgm:t>
        <a:bodyPr/>
        <a:lstStyle/>
        <a:p>
          <a:endParaRPr lang="en-US"/>
        </a:p>
      </dgm:t>
    </dgm:pt>
    <dgm:pt modelId="{9A35C44B-B312-4C47-AAE2-A52CFA913F15}" type="sibTrans" cxnId="{C5CEBC0D-5638-0945-8508-8ADB14396FEA}">
      <dgm:prSet/>
      <dgm:spPr/>
      <dgm:t>
        <a:bodyPr/>
        <a:lstStyle/>
        <a:p>
          <a:endParaRPr lang="en-US"/>
        </a:p>
      </dgm:t>
    </dgm:pt>
    <dgm:pt modelId="{122EA27A-689B-CA48-BB49-FD1DD625AD62}" type="pres">
      <dgm:prSet presAssocID="{1839EBD4-D6AF-4444-AC40-BF1407E2F929}" presName="diagram" presStyleCnt="0">
        <dgm:presLayoutVars>
          <dgm:dir/>
          <dgm:resizeHandles val="exact"/>
        </dgm:presLayoutVars>
      </dgm:prSet>
      <dgm:spPr/>
    </dgm:pt>
    <dgm:pt modelId="{27223AB7-2E49-0340-B82A-35FA220C453F}" type="pres">
      <dgm:prSet presAssocID="{3AE9FED9-6810-7F43-9165-E4CA6789B5B2}" presName="node" presStyleLbl="node1" presStyleIdx="0" presStyleCnt="3">
        <dgm:presLayoutVars>
          <dgm:bulletEnabled val="1"/>
        </dgm:presLayoutVars>
      </dgm:prSet>
      <dgm:spPr/>
    </dgm:pt>
    <dgm:pt modelId="{E42CC2FC-3A9D-4B43-BE45-2C3F01A25081}" type="pres">
      <dgm:prSet presAssocID="{CDF0BCB1-0B77-614B-8BBB-C0BB23BD8E9C}" presName="sibTrans" presStyleCnt="0"/>
      <dgm:spPr/>
    </dgm:pt>
    <dgm:pt modelId="{B20C4AC9-405D-8441-9D3D-C8CF0EA98A8E}" type="pres">
      <dgm:prSet presAssocID="{4DF756CC-1F9E-5743-9E5B-44E7560C32D1}" presName="node" presStyleLbl="node1" presStyleIdx="1" presStyleCnt="3">
        <dgm:presLayoutVars>
          <dgm:bulletEnabled val="1"/>
        </dgm:presLayoutVars>
      </dgm:prSet>
      <dgm:spPr/>
    </dgm:pt>
    <dgm:pt modelId="{FB475A6A-4B88-9647-A270-C03195276ADF}" type="pres">
      <dgm:prSet presAssocID="{7E43562E-FB47-F04D-A7C7-36034907CD3A}" presName="sibTrans" presStyleCnt="0"/>
      <dgm:spPr/>
    </dgm:pt>
    <dgm:pt modelId="{6EB15331-95DB-5148-B1C7-F60694C827B5}" type="pres">
      <dgm:prSet presAssocID="{5E587BB2-BCBA-F64A-B78C-6F1D801BE4FD}" presName="node" presStyleLbl="node1" presStyleIdx="2" presStyleCnt="3">
        <dgm:presLayoutVars>
          <dgm:bulletEnabled val="1"/>
        </dgm:presLayoutVars>
      </dgm:prSet>
      <dgm:spPr/>
    </dgm:pt>
  </dgm:ptLst>
  <dgm:cxnLst>
    <dgm:cxn modelId="{C5CEBC0D-5638-0945-8508-8ADB14396FEA}" srcId="{1839EBD4-D6AF-4444-AC40-BF1407E2F929}" destId="{5E587BB2-BCBA-F64A-B78C-6F1D801BE4FD}" srcOrd="2" destOrd="0" parTransId="{433C0F86-76C8-514B-86A3-C052A9635EF4}" sibTransId="{9A35C44B-B312-4C47-AAE2-A52CFA913F15}"/>
    <dgm:cxn modelId="{A5E06611-7199-1640-AD62-5D10F0636CE0}" srcId="{1839EBD4-D6AF-4444-AC40-BF1407E2F929}" destId="{3AE9FED9-6810-7F43-9165-E4CA6789B5B2}" srcOrd="0" destOrd="0" parTransId="{1DD962BA-9FD5-CE4A-BCEE-58A6FF94773B}" sibTransId="{CDF0BCB1-0B77-614B-8BBB-C0BB23BD8E9C}"/>
    <dgm:cxn modelId="{4AF46343-30CA-344A-B5C6-B76D2B31DC3F}" type="presOf" srcId="{4DF756CC-1F9E-5743-9E5B-44E7560C32D1}" destId="{B20C4AC9-405D-8441-9D3D-C8CF0EA98A8E}" srcOrd="0" destOrd="0" presId="urn:microsoft.com/office/officeart/2005/8/layout/default"/>
    <dgm:cxn modelId="{83CDE5B6-F41A-2647-979E-71ED7B42A610}" type="presOf" srcId="{1839EBD4-D6AF-4444-AC40-BF1407E2F929}" destId="{122EA27A-689B-CA48-BB49-FD1DD625AD62}" srcOrd="0" destOrd="0" presId="urn:microsoft.com/office/officeart/2005/8/layout/default"/>
    <dgm:cxn modelId="{109287C3-2EB1-EF42-BE6C-1E01C9682F2D}" type="presOf" srcId="{3AE9FED9-6810-7F43-9165-E4CA6789B5B2}" destId="{27223AB7-2E49-0340-B82A-35FA220C453F}" srcOrd="0" destOrd="0" presId="urn:microsoft.com/office/officeart/2005/8/layout/default"/>
    <dgm:cxn modelId="{F6C70CCC-A448-844C-9DCC-E3305CA8703E}" type="presOf" srcId="{5E587BB2-BCBA-F64A-B78C-6F1D801BE4FD}" destId="{6EB15331-95DB-5148-B1C7-F60694C827B5}" srcOrd="0" destOrd="0" presId="urn:microsoft.com/office/officeart/2005/8/layout/default"/>
    <dgm:cxn modelId="{C47923ED-6C41-4D48-A15C-57BF1140942D}" srcId="{1839EBD4-D6AF-4444-AC40-BF1407E2F929}" destId="{4DF756CC-1F9E-5743-9E5B-44E7560C32D1}" srcOrd="1" destOrd="0" parTransId="{0150AAF4-2ED2-DD40-B70A-022603C3AD1B}" sibTransId="{7E43562E-FB47-F04D-A7C7-36034907CD3A}"/>
    <dgm:cxn modelId="{44F25559-D381-EC47-ACDC-68DE61A58494}" type="presParOf" srcId="{122EA27A-689B-CA48-BB49-FD1DD625AD62}" destId="{27223AB7-2E49-0340-B82A-35FA220C453F}" srcOrd="0" destOrd="0" presId="urn:microsoft.com/office/officeart/2005/8/layout/default"/>
    <dgm:cxn modelId="{4A6789B0-274F-064C-B9F1-A1CF8CA826B7}" type="presParOf" srcId="{122EA27A-689B-CA48-BB49-FD1DD625AD62}" destId="{E42CC2FC-3A9D-4B43-BE45-2C3F01A25081}" srcOrd="1" destOrd="0" presId="urn:microsoft.com/office/officeart/2005/8/layout/default"/>
    <dgm:cxn modelId="{9E9B9F02-EDB8-944A-AC66-CCC174300330}" type="presParOf" srcId="{122EA27A-689B-CA48-BB49-FD1DD625AD62}" destId="{B20C4AC9-405D-8441-9D3D-C8CF0EA98A8E}" srcOrd="2" destOrd="0" presId="urn:microsoft.com/office/officeart/2005/8/layout/default"/>
    <dgm:cxn modelId="{A6336144-9AAD-E147-A148-CC9C9B0D5E71}" type="presParOf" srcId="{122EA27A-689B-CA48-BB49-FD1DD625AD62}" destId="{FB475A6A-4B88-9647-A270-C03195276ADF}" srcOrd="3" destOrd="0" presId="urn:microsoft.com/office/officeart/2005/8/layout/default"/>
    <dgm:cxn modelId="{C60AB449-04CF-9441-8B6D-E5390DC04BC0}" type="presParOf" srcId="{122EA27A-689B-CA48-BB49-FD1DD625AD62}" destId="{6EB15331-95DB-5148-B1C7-F60694C827B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39EBD4-D6AF-4444-AC40-BF1407E2F929}"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AE9FED9-6810-7F43-9165-E4CA6789B5B2}">
      <dgm:prSet phldrT="[Text]"/>
      <dgm:spPr>
        <a:solidFill>
          <a:schemeClr val="tx1"/>
        </a:solidFill>
      </dgm:spPr>
      <dgm:t>
        <a:bodyPr/>
        <a:lstStyle/>
        <a:p>
          <a:r>
            <a:rPr lang="en-US" dirty="0"/>
            <a:t>Depletion Deduction</a:t>
          </a:r>
        </a:p>
      </dgm:t>
    </dgm:pt>
    <dgm:pt modelId="{1DD962BA-9FD5-CE4A-BCEE-58A6FF94773B}" type="parTrans" cxnId="{A5E06611-7199-1640-AD62-5D10F0636CE0}">
      <dgm:prSet/>
      <dgm:spPr/>
      <dgm:t>
        <a:bodyPr/>
        <a:lstStyle/>
        <a:p>
          <a:endParaRPr lang="en-US"/>
        </a:p>
      </dgm:t>
    </dgm:pt>
    <dgm:pt modelId="{CDF0BCB1-0B77-614B-8BBB-C0BB23BD8E9C}" type="sibTrans" cxnId="{A5E06611-7199-1640-AD62-5D10F0636CE0}">
      <dgm:prSet/>
      <dgm:spPr/>
      <dgm:t>
        <a:bodyPr/>
        <a:lstStyle/>
        <a:p>
          <a:endParaRPr lang="en-US"/>
        </a:p>
      </dgm:t>
    </dgm:pt>
    <dgm:pt modelId="{4DF756CC-1F9E-5743-9E5B-44E7560C32D1}">
      <dgm:prSet phldrT="[Text]"/>
      <dgm:spPr>
        <a:solidFill>
          <a:schemeClr val="tx1"/>
        </a:solidFill>
      </dgm:spPr>
      <dgm:t>
        <a:bodyPr/>
        <a:lstStyle/>
        <a:p>
          <a:r>
            <a:rPr lang="en-US" dirty="0">
              <a:solidFill>
                <a:schemeClr val="bg1"/>
              </a:solidFill>
            </a:rPr>
            <a:t>Casualty Deduction</a:t>
          </a:r>
          <a:endParaRPr lang="en-US" dirty="0"/>
        </a:p>
      </dgm:t>
    </dgm:pt>
    <dgm:pt modelId="{0150AAF4-2ED2-DD40-B70A-022603C3AD1B}" type="parTrans" cxnId="{C47923ED-6C41-4D48-A15C-57BF1140942D}">
      <dgm:prSet/>
      <dgm:spPr/>
      <dgm:t>
        <a:bodyPr/>
        <a:lstStyle/>
        <a:p>
          <a:endParaRPr lang="en-US"/>
        </a:p>
      </dgm:t>
    </dgm:pt>
    <dgm:pt modelId="{7E43562E-FB47-F04D-A7C7-36034907CD3A}" type="sibTrans" cxnId="{C47923ED-6C41-4D48-A15C-57BF1140942D}">
      <dgm:prSet/>
      <dgm:spPr/>
      <dgm:t>
        <a:bodyPr/>
        <a:lstStyle/>
        <a:p>
          <a:endParaRPr lang="en-US"/>
        </a:p>
      </dgm:t>
    </dgm:pt>
    <dgm:pt modelId="{5E587BB2-BCBA-F64A-B78C-6F1D801BE4FD}">
      <dgm:prSet phldrT="[Text]"/>
      <dgm:spPr>
        <a:solidFill>
          <a:schemeClr val="tx1"/>
        </a:solidFill>
      </dgm:spPr>
      <dgm:t>
        <a:bodyPr/>
        <a:lstStyle/>
        <a:p>
          <a:r>
            <a:rPr lang="en-US" dirty="0">
              <a:solidFill>
                <a:schemeClr val="bg1"/>
              </a:solidFill>
            </a:rPr>
            <a:t>Basis of Future Owner</a:t>
          </a:r>
          <a:endParaRPr lang="en-US" dirty="0"/>
        </a:p>
      </dgm:t>
    </dgm:pt>
    <dgm:pt modelId="{433C0F86-76C8-514B-86A3-C052A9635EF4}" type="parTrans" cxnId="{C5CEBC0D-5638-0945-8508-8ADB14396FEA}">
      <dgm:prSet/>
      <dgm:spPr/>
      <dgm:t>
        <a:bodyPr/>
        <a:lstStyle/>
        <a:p>
          <a:endParaRPr lang="en-US"/>
        </a:p>
      </dgm:t>
    </dgm:pt>
    <dgm:pt modelId="{9A35C44B-B312-4C47-AAE2-A52CFA913F15}" type="sibTrans" cxnId="{C5CEBC0D-5638-0945-8508-8ADB14396FEA}">
      <dgm:prSet/>
      <dgm:spPr/>
      <dgm:t>
        <a:bodyPr/>
        <a:lstStyle/>
        <a:p>
          <a:endParaRPr lang="en-US"/>
        </a:p>
      </dgm:t>
    </dgm:pt>
    <dgm:pt modelId="{122EA27A-689B-CA48-BB49-FD1DD625AD62}" type="pres">
      <dgm:prSet presAssocID="{1839EBD4-D6AF-4444-AC40-BF1407E2F929}" presName="diagram" presStyleCnt="0">
        <dgm:presLayoutVars>
          <dgm:dir/>
          <dgm:resizeHandles val="exact"/>
        </dgm:presLayoutVars>
      </dgm:prSet>
      <dgm:spPr/>
    </dgm:pt>
    <dgm:pt modelId="{27223AB7-2E49-0340-B82A-35FA220C453F}" type="pres">
      <dgm:prSet presAssocID="{3AE9FED9-6810-7F43-9165-E4CA6789B5B2}" presName="node" presStyleLbl="node1" presStyleIdx="0" presStyleCnt="3">
        <dgm:presLayoutVars>
          <dgm:bulletEnabled val="1"/>
        </dgm:presLayoutVars>
      </dgm:prSet>
      <dgm:spPr/>
    </dgm:pt>
    <dgm:pt modelId="{E42CC2FC-3A9D-4B43-BE45-2C3F01A25081}" type="pres">
      <dgm:prSet presAssocID="{CDF0BCB1-0B77-614B-8BBB-C0BB23BD8E9C}" presName="sibTrans" presStyleCnt="0"/>
      <dgm:spPr/>
    </dgm:pt>
    <dgm:pt modelId="{B20C4AC9-405D-8441-9D3D-C8CF0EA98A8E}" type="pres">
      <dgm:prSet presAssocID="{4DF756CC-1F9E-5743-9E5B-44E7560C32D1}" presName="node" presStyleLbl="node1" presStyleIdx="1" presStyleCnt="3">
        <dgm:presLayoutVars>
          <dgm:bulletEnabled val="1"/>
        </dgm:presLayoutVars>
      </dgm:prSet>
      <dgm:spPr/>
    </dgm:pt>
    <dgm:pt modelId="{FB475A6A-4B88-9647-A270-C03195276ADF}" type="pres">
      <dgm:prSet presAssocID="{7E43562E-FB47-F04D-A7C7-36034907CD3A}" presName="sibTrans" presStyleCnt="0"/>
      <dgm:spPr/>
    </dgm:pt>
    <dgm:pt modelId="{6EB15331-95DB-5148-B1C7-F60694C827B5}" type="pres">
      <dgm:prSet presAssocID="{5E587BB2-BCBA-F64A-B78C-6F1D801BE4FD}" presName="node" presStyleLbl="node1" presStyleIdx="2" presStyleCnt="3">
        <dgm:presLayoutVars>
          <dgm:bulletEnabled val="1"/>
        </dgm:presLayoutVars>
      </dgm:prSet>
      <dgm:spPr/>
    </dgm:pt>
  </dgm:ptLst>
  <dgm:cxnLst>
    <dgm:cxn modelId="{C5CEBC0D-5638-0945-8508-8ADB14396FEA}" srcId="{1839EBD4-D6AF-4444-AC40-BF1407E2F929}" destId="{5E587BB2-BCBA-F64A-B78C-6F1D801BE4FD}" srcOrd="2" destOrd="0" parTransId="{433C0F86-76C8-514B-86A3-C052A9635EF4}" sibTransId="{9A35C44B-B312-4C47-AAE2-A52CFA913F15}"/>
    <dgm:cxn modelId="{A5E06611-7199-1640-AD62-5D10F0636CE0}" srcId="{1839EBD4-D6AF-4444-AC40-BF1407E2F929}" destId="{3AE9FED9-6810-7F43-9165-E4CA6789B5B2}" srcOrd="0" destOrd="0" parTransId="{1DD962BA-9FD5-CE4A-BCEE-58A6FF94773B}" sibTransId="{CDF0BCB1-0B77-614B-8BBB-C0BB23BD8E9C}"/>
    <dgm:cxn modelId="{4AF46343-30CA-344A-B5C6-B76D2B31DC3F}" type="presOf" srcId="{4DF756CC-1F9E-5743-9E5B-44E7560C32D1}" destId="{B20C4AC9-405D-8441-9D3D-C8CF0EA98A8E}" srcOrd="0" destOrd="0" presId="urn:microsoft.com/office/officeart/2005/8/layout/default"/>
    <dgm:cxn modelId="{83CDE5B6-F41A-2647-979E-71ED7B42A610}" type="presOf" srcId="{1839EBD4-D6AF-4444-AC40-BF1407E2F929}" destId="{122EA27A-689B-CA48-BB49-FD1DD625AD62}" srcOrd="0" destOrd="0" presId="urn:microsoft.com/office/officeart/2005/8/layout/default"/>
    <dgm:cxn modelId="{109287C3-2EB1-EF42-BE6C-1E01C9682F2D}" type="presOf" srcId="{3AE9FED9-6810-7F43-9165-E4CA6789B5B2}" destId="{27223AB7-2E49-0340-B82A-35FA220C453F}" srcOrd="0" destOrd="0" presId="urn:microsoft.com/office/officeart/2005/8/layout/default"/>
    <dgm:cxn modelId="{F6C70CCC-A448-844C-9DCC-E3305CA8703E}" type="presOf" srcId="{5E587BB2-BCBA-F64A-B78C-6F1D801BE4FD}" destId="{6EB15331-95DB-5148-B1C7-F60694C827B5}" srcOrd="0" destOrd="0" presId="urn:microsoft.com/office/officeart/2005/8/layout/default"/>
    <dgm:cxn modelId="{C47923ED-6C41-4D48-A15C-57BF1140942D}" srcId="{1839EBD4-D6AF-4444-AC40-BF1407E2F929}" destId="{4DF756CC-1F9E-5743-9E5B-44E7560C32D1}" srcOrd="1" destOrd="0" parTransId="{0150AAF4-2ED2-DD40-B70A-022603C3AD1B}" sibTransId="{7E43562E-FB47-F04D-A7C7-36034907CD3A}"/>
    <dgm:cxn modelId="{44F25559-D381-EC47-ACDC-68DE61A58494}" type="presParOf" srcId="{122EA27A-689B-CA48-BB49-FD1DD625AD62}" destId="{27223AB7-2E49-0340-B82A-35FA220C453F}" srcOrd="0" destOrd="0" presId="urn:microsoft.com/office/officeart/2005/8/layout/default"/>
    <dgm:cxn modelId="{4A6789B0-274F-064C-B9F1-A1CF8CA826B7}" type="presParOf" srcId="{122EA27A-689B-CA48-BB49-FD1DD625AD62}" destId="{E42CC2FC-3A9D-4B43-BE45-2C3F01A25081}" srcOrd="1" destOrd="0" presId="urn:microsoft.com/office/officeart/2005/8/layout/default"/>
    <dgm:cxn modelId="{9E9B9F02-EDB8-944A-AC66-CCC174300330}" type="presParOf" srcId="{122EA27A-689B-CA48-BB49-FD1DD625AD62}" destId="{B20C4AC9-405D-8441-9D3D-C8CF0EA98A8E}" srcOrd="2" destOrd="0" presId="urn:microsoft.com/office/officeart/2005/8/layout/default"/>
    <dgm:cxn modelId="{A6336144-9AAD-E147-A148-CC9C9B0D5E71}" type="presParOf" srcId="{122EA27A-689B-CA48-BB49-FD1DD625AD62}" destId="{FB475A6A-4B88-9647-A270-C03195276ADF}" srcOrd="3" destOrd="0" presId="urn:microsoft.com/office/officeart/2005/8/layout/default"/>
    <dgm:cxn modelId="{C60AB449-04CF-9441-8B6D-E5390DC04BC0}" type="presParOf" srcId="{122EA27A-689B-CA48-BB49-FD1DD625AD62}" destId="{6EB15331-95DB-5148-B1C7-F60694C827B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7F23AD-3FB2-EF4A-A3BE-12CB5EF0C4E1}"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6EBA2120-5BC6-F649-95E8-07C192988191}">
      <dgm:prSet phldrT="[Text]"/>
      <dgm:spPr>
        <a:solidFill>
          <a:schemeClr val="tx1"/>
        </a:solidFill>
      </dgm:spPr>
      <dgm:t>
        <a:bodyPr/>
        <a:lstStyle/>
        <a:p>
          <a:r>
            <a:rPr lang="en-US" dirty="0"/>
            <a:t>Inside Basis</a:t>
          </a:r>
        </a:p>
      </dgm:t>
    </dgm:pt>
    <dgm:pt modelId="{E20F28EC-B75C-5843-8021-6293617142D7}" type="parTrans" cxnId="{785FB38F-8C20-0F4E-9BB6-F462A5CBE612}">
      <dgm:prSet/>
      <dgm:spPr/>
      <dgm:t>
        <a:bodyPr/>
        <a:lstStyle/>
        <a:p>
          <a:endParaRPr lang="en-US"/>
        </a:p>
      </dgm:t>
    </dgm:pt>
    <dgm:pt modelId="{B75E10D3-C54F-8C4D-B4C6-D4E2D64146C4}" type="sibTrans" cxnId="{785FB38F-8C20-0F4E-9BB6-F462A5CBE612}">
      <dgm:prSet/>
      <dgm:spPr/>
      <dgm:t>
        <a:bodyPr/>
        <a:lstStyle/>
        <a:p>
          <a:endParaRPr lang="en-US"/>
        </a:p>
      </dgm:t>
    </dgm:pt>
    <dgm:pt modelId="{E5C204C0-1E0A-F74B-8A58-4C83028FF001}">
      <dgm:prSet phldrT="[Text]"/>
      <dgm:spPr>
        <a:solidFill>
          <a:schemeClr val="tx1">
            <a:lumMod val="75000"/>
            <a:lumOff val="25000"/>
            <a:alpha val="90000"/>
          </a:schemeClr>
        </a:solidFill>
      </dgm:spPr>
      <dgm:t>
        <a:bodyPr/>
        <a:lstStyle/>
        <a:p>
          <a:r>
            <a:rPr lang="en-US" sz="2800" dirty="0">
              <a:solidFill>
                <a:schemeClr val="bg1"/>
              </a:solidFill>
            </a:rPr>
            <a:t>Entity’s basis in the </a:t>
          </a:r>
          <a:r>
            <a:rPr lang="en-US" sz="2800" u="sng" dirty="0">
              <a:solidFill>
                <a:schemeClr val="bg1"/>
              </a:solidFill>
            </a:rPr>
            <a:t>assets</a:t>
          </a:r>
        </a:p>
      </dgm:t>
    </dgm:pt>
    <dgm:pt modelId="{67E47632-8AE1-1B4D-8C5E-A38D7ADFBC1F}" type="parTrans" cxnId="{70B7D306-91D2-3345-932C-328E1C7B8940}">
      <dgm:prSet/>
      <dgm:spPr/>
      <dgm:t>
        <a:bodyPr/>
        <a:lstStyle/>
        <a:p>
          <a:endParaRPr lang="en-US"/>
        </a:p>
      </dgm:t>
    </dgm:pt>
    <dgm:pt modelId="{CCCC93AF-4202-4341-A82C-DDAA85B0CB20}" type="sibTrans" cxnId="{70B7D306-91D2-3345-932C-328E1C7B8940}">
      <dgm:prSet/>
      <dgm:spPr/>
      <dgm:t>
        <a:bodyPr/>
        <a:lstStyle/>
        <a:p>
          <a:endParaRPr lang="en-US"/>
        </a:p>
      </dgm:t>
    </dgm:pt>
    <dgm:pt modelId="{54B51A70-64D8-AD43-84D8-33AAB7E7C7B8}">
      <dgm:prSet phldrT="[Text]" custT="1"/>
      <dgm:spPr>
        <a:solidFill>
          <a:schemeClr val="tx1">
            <a:lumMod val="75000"/>
            <a:lumOff val="25000"/>
            <a:alpha val="90000"/>
          </a:schemeClr>
        </a:solidFill>
      </dgm:spPr>
      <dgm:t>
        <a:bodyPr/>
        <a:lstStyle/>
        <a:p>
          <a:pPr>
            <a:buFont typeface="Courier New" panose="02070309020205020404" pitchFamily="49" charset="0"/>
            <a:buChar char="o"/>
          </a:pPr>
          <a:r>
            <a:rPr lang="en-US" sz="2000" dirty="0">
              <a:solidFill>
                <a:schemeClr val="bg1"/>
              </a:solidFill>
            </a:rPr>
            <a:t>Ex: cost basis of timber</a:t>
          </a:r>
        </a:p>
      </dgm:t>
    </dgm:pt>
    <dgm:pt modelId="{59A16F86-3763-A349-A7C9-E6E273A66556}" type="parTrans" cxnId="{07E40F65-7932-564F-9508-53CB55CD7CAD}">
      <dgm:prSet/>
      <dgm:spPr/>
      <dgm:t>
        <a:bodyPr/>
        <a:lstStyle/>
        <a:p>
          <a:endParaRPr lang="en-US"/>
        </a:p>
      </dgm:t>
    </dgm:pt>
    <dgm:pt modelId="{DB78970A-B532-6647-BB94-1C4B57876556}" type="sibTrans" cxnId="{07E40F65-7932-564F-9508-53CB55CD7CAD}">
      <dgm:prSet/>
      <dgm:spPr/>
      <dgm:t>
        <a:bodyPr/>
        <a:lstStyle/>
        <a:p>
          <a:endParaRPr lang="en-US"/>
        </a:p>
      </dgm:t>
    </dgm:pt>
    <dgm:pt modelId="{A834C09E-8572-1248-9492-5F54ADC42550}">
      <dgm:prSet phldrT="[Text]"/>
      <dgm:spPr>
        <a:solidFill>
          <a:schemeClr val="tx1"/>
        </a:solidFill>
      </dgm:spPr>
      <dgm:t>
        <a:bodyPr/>
        <a:lstStyle/>
        <a:p>
          <a:r>
            <a:rPr lang="en-US" dirty="0"/>
            <a:t>Outside Basis</a:t>
          </a:r>
        </a:p>
      </dgm:t>
    </dgm:pt>
    <dgm:pt modelId="{E2F50D07-1B78-1940-979A-DE8E181B29F9}" type="parTrans" cxnId="{C1974216-8098-8E42-9089-84510E653E22}">
      <dgm:prSet/>
      <dgm:spPr/>
      <dgm:t>
        <a:bodyPr/>
        <a:lstStyle/>
        <a:p>
          <a:endParaRPr lang="en-US"/>
        </a:p>
      </dgm:t>
    </dgm:pt>
    <dgm:pt modelId="{7C5FA714-15B4-3D4F-99AE-E606DE1A2A8C}" type="sibTrans" cxnId="{C1974216-8098-8E42-9089-84510E653E22}">
      <dgm:prSet/>
      <dgm:spPr/>
      <dgm:t>
        <a:bodyPr/>
        <a:lstStyle/>
        <a:p>
          <a:endParaRPr lang="en-US"/>
        </a:p>
      </dgm:t>
    </dgm:pt>
    <dgm:pt modelId="{FC60B528-4AE4-4B47-8F5D-FD3694005F82}">
      <dgm:prSet phldrT="[Text]"/>
      <dgm:spPr>
        <a:solidFill>
          <a:schemeClr val="tx1">
            <a:lumMod val="75000"/>
            <a:lumOff val="25000"/>
            <a:alpha val="90000"/>
          </a:schemeClr>
        </a:solidFill>
      </dgm:spPr>
      <dgm:t>
        <a:bodyPr/>
        <a:lstStyle/>
        <a:p>
          <a:r>
            <a:rPr lang="en-US" sz="2700" dirty="0">
              <a:solidFill>
                <a:schemeClr val="bg1"/>
              </a:solidFill>
            </a:rPr>
            <a:t>Owner's basis in the </a:t>
          </a:r>
          <a:r>
            <a:rPr lang="en-US" sz="2700" u="sng" dirty="0">
              <a:solidFill>
                <a:schemeClr val="bg1"/>
              </a:solidFill>
            </a:rPr>
            <a:t>ownership interest</a:t>
          </a:r>
        </a:p>
      </dgm:t>
    </dgm:pt>
    <dgm:pt modelId="{3B4EBE79-10CA-2A44-B85A-675BADFB56D5}" type="parTrans" cxnId="{BCACAB31-2A7B-A34B-ACB1-B9A78550405C}">
      <dgm:prSet/>
      <dgm:spPr/>
      <dgm:t>
        <a:bodyPr/>
        <a:lstStyle/>
        <a:p>
          <a:endParaRPr lang="en-US"/>
        </a:p>
      </dgm:t>
    </dgm:pt>
    <dgm:pt modelId="{9A875888-AA88-8340-A80C-BCE83BB57821}" type="sibTrans" cxnId="{BCACAB31-2A7B-A34B-ACB1-B9A78550405C}">
      <dgm:prSet/>
      <dgm:spPr/>
      <dgm:t>
        <a:bodyPr/>
        <a:lstStyle/>
        <a:p>
          <a:endParaRPr lang="en-US"/>
        </a:p>
      </dgm:t>
    </dgm:pt>
    <dgm:pt modelId="{11CBB23E-A4F9-9345-A146-ABD12AF9417F}">
      <dgm:prSet phldrT="[Text]" custT="1"/>
      <dgm:spPr>
        <a:solidFill>
          <a:schemeClr val="tx1">
            <a:lumMod val="75000"/>
            <a:lumOff val="25000"/>
            <a:alpha val="90000"/>
          </a:schemeClr>
        </a:solidFill>
      </dgm:spPr>
      <dgm:t>
        <a:bodyPr/>
        <a:lstStyle/>
        <a:p>
          <a:pPr>
            <a:buFont typeface="Courier New" panose="02070309020205020404" pitchFamily="49" charset="0"/>
            <a:buChar char="o"/>
          </a:pPr>
          <a:r>
            <a:rPr lang="en-US" sz="2000" dirty="0">
              <a:solidFill>
                <a:schemeClr val="bg1"/>
              </a:solidFill>
            </a:rPr>
            <a:t>Ex: cost basis of LLC interest</a:t>
          </a:r>
        </a:p>
      </dgm:t>
    </dgm:pt>
    <dgm:pt modelId="{F1237C5D-5A93-4744-8ABF-25156CEE4EE6}" type="parTrans" cxnId="{246263B6-6773-094C-8ED1-C6876812858D}">
      <dgm:prSet/>
      <dgm:spPr/>
      <dgm:t>
        <a:bodyPr/>
        <a:lstStyle/>
        <a:p>
          <a:endParaRPr lang="en-US"/>
        </a:p>
      </dgm:t>
    </dgm:pt>
    <dgm:pt modelId="{50B2A59B-2AC6-094D-841C-1EB07CABA95B}" type="sibTrans" cxnId="{246263B6-6773-094C-8ED1-C6876812858D}">
      <dgm:prSet/>
      <dgm:spPr/>
      <dgm:t>
        <a:bodyPr/>
        <a:lstStyle/>
        <a:p>
          <a:endParaRPr lang="en-US"/>
        </a:p>
      </dgm:t>
    </dgm:pt>
    <dgm:pt modelId="{7511508B-33F3-D34D-900B-9A15BE0C0233}">
      <dgm:prSet phldrT="[Text]"/>
      <dgm:spPr>
        <a:solidFill>
          <a:schemeClr val="tx1">
            <a:lumMod val="75000"/>
            <a:lumOff val="25000"/>
            <a:alpha val="90000"/>
          </a:schemeClr>
        </a:solidFill>
      </dgm:spPr>
      <dgm:t>
        <a:bodyPr/>
        <a:lstStyle/>
        <a:p>
          <a:endParaRPr lang="en-US" sz="2700" dirty="0"/>
        </a:p>
      </dgm:t>
    </dgm:pt>
    <dgm:pt modelId="{52EAF119-0384-6D4C-AFEB-0B8E009CDC1F}" type="parTrans" cxnId="{A981C80E-0848-9D45-8F24-F3E831DC2D05}">
      <dgm:prSet/>
      <dgm:spPr/>
      <dgm:t>
        <a:bodyPr/>
        <a:lstStyle/>
        <a:p>
          <a:endParaRPr lang="en-US"/>
        </a:p>
      </dgm:t>
    </dgm:pt>
    <dgm:pt modelId="{645ABD21-13FD-2F4F-9C2D-A807337F9AD1}" type="sibTrans" cxnId="{A981C80E-0848-9D45-8F24-F3E831DC2D05}">
      <dgm:prSet/>
      <dgm:spPr/>
      <dgm:t>
        <a:bodyPr/>
        <a:lstStyle/>
        <a:p>
          <a:endParaRPr lang="en-US"/>
        </a:p>
      </dgm:t>
    </dgm:pt>
    <dgm:pt modelId="{744EC5C3-5660-AC41-9EA2-858538427EFA}">
      <dgm:prSet phldrT="[Text]"/>
      <dgm:spPr>
        <a:solidFill>
          <a:schemeClr val="tx1">
            <a:lumMod val="75000"/>
            <a:lumOff val="25000"/>
            <a:alpha val="90000"/>
          </a:schemeClr>
        </a:solidFill>
      </dgm:spPr>
      <dgm:t>
        <a:bodyPr/>
        <a:lstStyle/>
        <a:p>
          <a:r>
            <a:rPr lang="en-US" sz="2700" dirty="0">
              <a:solidFill>
                <a:schemeClr val="bg1"/>
              </a:solidFill>
            </a:rPr>
            <a:t>Generally receives a stepped-up basis when inherited</a:t>
          </a:r>
        </a:p>
      </dgm:t>
    </dgm:pt>
    <dgm:pt modelId="{60E71D3A-7DB8-704E-B08B-64DEE8079ACA}" type="parTrans" cxnId="{53275D84-FA45-884B-98F7-63189FF88C9F}">
      <dgm:prSet/>
      <dgm:spPr/>
      <dgm:t>
        <a:bodyPr/>
        <a:lstStyle/>
        <a:p>
          <a:endParaRPr lang="en-US"/>
        </a:p>
      </dgm:t>
    </dgm:pt>
    <dgm:pt modelId="{8936E2E7-C157-844E-A78E-CD845B6EB08D}" type="sibTrans" cxnId="{53275D84-FA45-884B-98F7-63189FF88C9F}">
      <dgm:prSet/>
      <dgm:spPr/>
      <dgm:t>
        <a:bodyPr/>
        <a:lstStyle/>
        <a:p>
          <a:endParaRPr lang="en-US"/>
        </a:p>
      </dgm:t>
    </dgm:pt>
    <dgm:pt modelId="{3331F57E-B09C-2644-AA53-0B27C3266336}">
      <dgm:prSet phldrT="[Text]"/>
      <dgm:spPr>
        <a:solidFill>
          <a:schemeClr val="tx1">
            <a:lumMod val="75000"/>
            <a:lumOff val="25000"/>
            <a:alpha val="90000"/>
          </a:schemeClr>
        </a:solidFill>
      </dgm:spPr>
      <dgm:t>
        <a:bodyPr/>
        <a:lstStyle/>
        <a:p>
          <a:r>
            <a:rPr lang="en-US" sz="2800" dirty="0">
              <a:solidFill>
                <a:schemeClr val="bg1"/>
              </a:solidFill>
            </a:rPr>
            <a:t>Generally does </a:t>
          </a:r>
          <a:r>
            <a:rPr lang="en-US" sz="2800" u="sng" dirty="0">
              <a:solidFill>
                <a:schemeClr val="bg1"/>
              </a:solidFill>
            </a:rPr>
            <a:t>not</a:t>
          </a:r>
          <a:r>
            <a:rPr lang="en-US" sz="2800" dirty="0">
              <a:solidFill>
                <a:schemeClr val="bg1"/>
              </a:solidFill>
            </a:rPr>
            <a:t> receive a stepped-up basis unless a 754 election is made (for a partnership)</a:t>
          </a:r>
        </a:p>
      </dgm:t>
    </dgm:pt>
    <dgm:pt modelId="{3C510B44-C4C6-F444-BF69-1AEC22FFF040}" type="parTrans" cxnId="{7172578A-9E58-B048-B1DB-720D7E55F9FE}">
      <dgm:prSet/>
      <dgm:spPr/>
      <dgm:t>
        <a:bodyPr/>
        <a:lstStyle/>
        <a:p>
          <a:endParaRPr lang="en-US"/>
        </a:p>
      </dgm:t>
    </dgm:pt>
    <dgm:pt modelId="{03513E8D-BE8B-D749-80CA-948C3A8020EE}" type="sibTrans" cxnId="{7172578A-9E58-B048-B1DB-720D7E55F9FE}">
      <dgm:prSet/>
      <dgm:spPr/>
      <dgm:t>
        <a:bodyPr/>
        <a:lstStyle/>
        <a:p>
          <a:endParaRPr lang="en-US"/>
        </a:p>
      </dgm:t>
    </dgm:pt>
    <dgm:pt modelId="{2E979126-E0AF-0642-85E7-B037FA2ACA1E}">
      <dgm:prSet phldrT="[Text]"/>
      <dgm:spPr>
        <a:solidFill>
          <a:schemeClr val="tx1">
            <a:lumMod val="75000"/>
            <a:lumOff val="25000"/>
            <a:alpha val="90000"/>
          </a:schemeClr>
        </a:solidFill>
      </dgm:spPr>
      <dgm:t>
        <a:bodyPr/>
        <a:lstStyle/>
        <a:p>
          <a:endParaRPr lang="en-US" sz="2800" dirty="0">
            <a:solidFill>
              <a:schemeClr val="bg1"/>
            </a:solidFill>
          </a:endParaRPr>
        </a:p>
      </dgm:t>
    </dgm:pt>
    <dgm:pt modelId="{24AC1E6B-12EE-B84B-BB15-8B6094E935BB}" type="parTrans" cxnId="{8D46D66C-7530-7D4C-BC80-8788BA5DE924}">
      <dgm:prSet/>
      <dgm:spPr/>
      <dgm:t>
        <a:bodyPr/>
        <a:lstStyle/>
        <a:p>
          <a:endParaRPr lang="en-US"/>
        </a:p>
      </dgm:t>
    </dgm:pt>
    <dgm:pt modelId="{74EB3333-58B2-8946-A68C-342EE730FFB1}" type="sibTrans" cxnId="{8D46D66C-7530-7D4C-BC80-8788BA5DE924}">
      <dgm:prSet/>
      <dgm:spPr/>
      <dgm:t>
        <a:bodyPr/>
        <a:lstStyle/>
        <a:p>
          <a:endParaRPr lang="en-US"/>
        </a:p>
      </dgm:t>
    </dgm:pt>
    <dgm:pt modelId="{C4920FBD-C3D4-A74C-95D1-31A4A4622EEF}">
      <dgm:prSet phldrT="[Text]"/>
      <dgm:spPr>
        <a:solidFill>
          <a:schemeClr val="tx1">
            <a:lumMod val="75000"/>
            <a:lumOff val="25000"/>
            <a:alpha val="90000"/>
          </a:schemeClr>
        </a:solidFill>
      </dgm:spPr>
      <dgm:t>
        <a:bodyPr/>
        <a:lstStyle/>
        <a:p>
          <a:endParaRPr lang="en-US" sz="2700" dirty="0">
            <a:solidFill>
              <a:schemeClr val="bg1"/>
            </a:solidFill>
          </a:endParaRPr>
        </a:p>
      </dgm:t>
    </dgm:pt>
    <dgm:pt modelId="{CC845AFB-98DE-F64D-AE10-D8F35CF0F966}" type="parTrans" cxnId="{15ED4849-16BA-1D4D-9502-54A60C5F8D65}">
      <dgm:prSet/>
      <dgm:spPr/>
      <dgm:t>
        <a:bodyPr/>
        <a:lstStyle/>
        <a:p>
          <a:endParaRPr lang="en-US"/>
        </a:p>
      </dgm:t>
    </dgm:pt>
    <dgm:pt modelId="{5C8B8CB3-8151-1949-9E08-5A45FB4BF305}" type="sibTrans" cxnId="{15ED4849-16BA-1D4D-9502-54A60C5F8D65}">
      <dgm:prSet/>
      <dgm:spPr/>
      <dgm:t>
        <a:bodyPr/>
        <a:lstStyle/>
        <a:p>
          <a:endParaRPr lang="en-US"/>
        </a:p>
      </dgm:t>
    </dgm:pt>
    <dgm:pt modelId="{A8BBECEC-9BD5-704A-87C1-8C4A94E0B0EB}" type="pres">
      <dgm:prSet presAssocID="{4B7F23AD-3FB2-EF4A-A3BE-12CB5EF0C4E1}" presName="Name0" presStyleCnt="0">
        <dgm:presLayoutVars>
          <dgm:dir/>
          <dgm:animLvl val="lvl"/>
          <dgm:resizeHandles val="exact"/>
        </dgm:presLayoutVars>
      </dgm:prSet>
      <dgm:spPr/>
    </dgm:pt>
    <dgm:pt modelId="{6C9BCBC7-D915-C949-96BF-D42D82E3A62F}" type="pres">
      <dgm:prSet presAssocID="{6EBA2120-5BC6-F649-95E8-07C192988191}" presName="composite" presStyleCnt="0"/>
      <dgm:spPr/>
    </dgm:pt>
    <dgm:pt modelId="{93F6A3C5-2E0F-5C4D-817E-EEA59BDF96FC}" type="pres">
      <dgm:prSet presAssocID="{6EBA2120-5BC6-F649-95E8-07C192988191}" presName="parTx" presStyleLbl="alignNode1" presStyleIdx="0" presStyleCnt="2" custScaleY="78366">
        <dgm:presLayoutVars>
          <dgm:chMax val="0"/>
          <dgm:chPref val="0"/>
          <dgm:bulletEnabled val="1"/>
        </dgm:presLayoutVars>
      </dgm:prSet>
      <dgm:spPr/>
    </dgm:pt>
    <dgm:pt modelId="{F8F2CDB1-A44D-E241-86EE-D694371B13EF}" type="pres">
      <dgm:prSet presAssocID="{6EBA2120-5BC6-F649-95E8-07C192988191}" presName="desTx" presStyleLbl="alignAccFollowNode1" presStyleIdx="0" presStyleCnt="2" custLinFactNeighborX="-1" custLinFactNeighborY="4127">
        <dgm:presLayoutVars>
          <dgm:bulletEnabled val="1"/>
        </dgm:presLayoutVars>
      </dgm:prSet>
      <dgm:spPr/>
    </dgm:pt>
    <dgm:pt modelId="{B5C7C0E9-53A8-4F48-80D7-4EEF33F4B30B}" type="pres">
      <dgm:prSet presAssocID="{B75E10D3-C54F-8C4D-B4C6-D4E2D64146C4}" presName="space" presStyleCnt="0"/>
      <dgm:spPr/>
    </dgm:pt>
    <dgm:pt modelId="{7C2EAA46-56BF-954C-A901-80E809E8C746}" type="pres">
      <dgm:prSet presAssocID="{A834C09E-8572-1248-9492-5F54ADC42550}" presName="composite" presStyleCnt="0"/>
      <dgm:spPr/>
    </dgm:pt>
    <dgm:pt modelId="{06140DB4-4DF2-0C4C-AC34-234482C4AD05}" type="pres">
      <dgm:prSet presAssocID="{A834C09E-8572-1248-9492-5F54ADC42550}" presName="parTx" presStyleLbl="alignNode1" presStyleIdx="1" presStyleCnt="2" custScaleY="77121">
        <dgm:presLayoutVars>
          <dgm:chMax val="0"/>
          <dgm:chPref val="0"/>
          <dgm:bulletEnabled val="1"/>
        </dgm:presLayoutVars>
      </dgm:prSet>
      <dgm:spPr/>
    </dgm:pt>
    <dgm:pt modelId="{56BC6989-B932-4C44-8F7E-A99C49F58570}" type="pres">
      <dgm:prSet presAssocID="{A834C09E-8572-1248-9492-5F54ADC42550}" presName="desTx" presStyleLbl="alignAccFollowNode1" presStyleIdx="1" presStyleCnt="2" custLinFactNeighborX="4" custLinFactNeighborY="4127">
        <dgm:presLayoutVars>
          <dgm:bulletEnabled val="1"/>
        </dgm:presLayoutVars>
      </dgm:prSet>
      <dgm:spPr/>
    </dgm:pt>
  </dgm:ptLst>
  <dgm:cxnLst>
    <dgm:cxn modelId="{F5B54C02-E8B0-6149-AD66-477EFFD6D85F}" type="presOf" srcId="{2E979126-E0AF-0642-85E7-B037FA2ACA1E}" destId="{F8F2CDB1-A44D-E241-86EE-D694371B13EF}" srcOrd="0" destOrd="2" presId="urn:microsoft.com/office/officeart/2005/8/layout/hList1"/>
    <dgm:cxn modelId="{97014403-D9DA-C647-9CD3-BE06280CD1B5}" type="presOf" srcId="{FC60B528-4AE4-4B47-8F5D-FD3694005F82}" destId="{56BC6989-B932-4C44-8F7E-A99C49F58570}" srcOrd="0" destOrd="0" presId="urn:microsoft.com/office/officeart/2005/8/layout/hList1"/>
    <dgm:cxn modelId="{70B7D306-91D2-3345-932C-328E1C7B8940}" srcId="{6EBA2120-5BC6-F649-95E8-07C192988191}" destId="{E5C204C0-1E0A-F74B-8A58-4C83028FF001}" srcOrd="0" destOrd="0" parTransId="{67E47632-8AE1-1B4D-8C5E-A38D7ADFBC1F}" sibTransId="{CCCC93AF-4202-4341-A82C-DDAA85B0CB20}"/>
    <dgm:cxn modelId="{A981C80E-0848-9D45-8F24-F3E831DC2D05}" srcId="{744EC5C3-5660-AC41-9EA2-858538427EFA}" destId="{7511508B-33F3-D34D-900B-9A15BE0C0233}" srcOrd="0" destOrd="0" parTransId="{52EAF119-0384-6D4C-AFEB-0B8E009CDC1F}" sibTransId="{645ABD21-13FD-2F4F-9C2D-A807337F9AD1}"/>
    <dgm:cxn modelId="{C1974216-8098-8E42-9089-84510E653E22}" srcId="{4B7F23AD-3FB2-EF4A-A3BE-12CB5EF0C4E1}" destId="{A834C09E-8572-1248-9492-5F54ADC42550}" srcOrd="1" destOrd="0" parTransId="{E2F50D07-1B78-1940-979A-DE8E181B29F9}" sibTransId="{7C5FA714-15B4-3D4F-99AE-E606DE1A2A8C}"/>
    <dgm:cxn modelId="{55B2BB28-FFD6-7D45-8407-721509499B37}" type="presOf" srcId="{54B51A70-64D8-AD43-84D8-33AAB7E7C7B8}" destId="{F8F2CDB1-A44D-E241-86EE-D694371B13EF}" srcOrd="0" destOrd="1" presId="urn:microsoft.com/office/officeart/2005/8/layout/hList1"/>
    <dgm:cxn modelId="{B0B03E2A-15D4-FF4F-BE5E-74598D38C93E}" type="presOf" srcId="{744EC5C3-5660-AC41-9EA2-858538427EFA}" destId="{56BC6989-B932-4C44-8F7E-A99C49F58570}" srcOrd="0" destOrd="3" presId="urn:microsoft.com/office/officeart/2005/8/layout/hList1"/>
    <dgm:cxn modelId="{BCACAB31-2A7B-A34B-ACB1-B9A78550405C}" srcId="{A834C09E-8572-1248-9492-5F54ADC42550}" destId="{FC60B528-4AE4-4B47-8F5D-FD3694005F82}" srcOrd="0" destOrd="0" parTransId="{3B4EBE79-10CA-2A44-B85A-675BADFB56D5}" sibTransId="{9A875888-AA88-8340-A80C-BCE83BB57821}"/>
    <dgm:cxn modelId="{A7BE2248-1043-0941-BA39-9339F0F5AEE5}" type="presOf" srcId="{C4920FBD-C3D4-A74C-95D1-31A4A4622EEF}" destId="{56BC6989-B932-4C44-8F7E-A99C49F58570}" srcOrd="0" destOrd="2" presId="urn:microsoft.com/office/officeart/2005/8/layout/hList1"/>
    <dgm:cxn modelId="{15ED4849-16BA-1D4D-9502-54A60C5F8D65}" srcId="{FC60B528-4AE4-4B47-8F5D-FD3694005F82}" destId="{C4920FBD-C3D4-A74C-95D1-31A4A4622EEF}" srcOrd="1" destOrd="0" parTransId="{CC845AFB-98DE-F64D-AE10-D8F35CF0F966}" sibTransId="{5C8B8CB3-8151-1949-9E08-5A45FB4BF305}"/>
    <dgm:cxn modelId="{07E40F65-7932-564F-9508-53CB55CD7CAD}" srcId="{E5C204C0-1E0A-F74B-8A58-4C83028FF001}" destId="{54B51A70-64D8-AD43-84D8-33AAB7E7C7B8}" srcOrd="0" destOrd="0" parTransId="{59A16F86-3763-A349-A7C9-E6E273A66556}" sibTransId="{DB78970A-B532-6647-BB94-1C4B57876556}"/>
    <dgm:cxn modelId="{8D46D66C-7530-7D4C-BC80-8788BA5DE924}" srcId="{E5C204C0-1E0A-F74B-8A58-4C83028FF001}" destId="{2E979126-E0AF-0642-85E7-B037FA2ACA1E}" srcOrd="1" destOrd="0" parTransId="{24AC1E6B-12EE-B84B-BB15-8B6094E935BB}" sibTransId="{74EB3333-58B2-8946-A68C-342EE730FFB1}"/>
    <dgm:cxn modelId="{1C74AD7A-2216-424E-AEF5-328A40A487D6}" type="presOf" srcId="{11CBB23E-A4F9-9345-A146-ABD12AF9417F}" destId="{56BC6989-B932-4C44-8F7E-A99C49F58570}" srcOrd="0" destOrd="1" presId="urn:microsoft.com/office/officeart/2005/8/layout/hList1"/>
    <dgm:cxn modelId="{53275D84-FA45-884B-98F7-63189FF88C9F}" srcId="{A834C09E-8572-1248-9492-5F54ADC42550}" destId="{744EC5C3-5660-AC41-9EA2-858538427EFA}" srcOrd="1" destOrd="0" parTransId="{60E71D3A-7DB8-704E-B08B-64DEE8079ACA}" sibTransId="{8936E2E7-C157-844E-A78E-CD845B6EB08D}"/>
    <dgm:cxn modelId="{7172578A-9E58-B048-B1DB-720D7E55F9FE}" srcId="{6EBA2120-5BC6-F649-95E8-07C192988191}" destId="{3331F57E-B09C-2644-AA53-0B27C3266336}" srcOrd="1" destOrd="0" parTransId="{3C510B44-C4C6-F444-BF69-1AEC22FFF040}" sibTransId="{03513E8D-BE8B-D749-80CA-948C3A8020EE}"/>
    <dgm:cxn modelId="{785FB38F-8C20-0F4E-9BB6-F462A5CBE612}" srcId="{4B7F23AD-3FB2-EF4A-A3BE-12CB5EF0C4E1}" destId="{6EBA2120-5BC6-F649-95E8-07C192988191}" srcOrd="0" destOrd="0" parTransId="{E20F28EC-B75C-5843-8021-6293617142D7}" sibTransId="{B75E10D3-C54F-8C4D-B4C6-D4E2D64146C4}"/>
    <dgm:cxn modelId="{21861F93-FC45-8045-9B33-D21D51C2844C}" type="presOf" srcId="{E5C204C0-1E0A-F74B-8A58-4C83028FF001}" destId="{F8F2CDB1-A44D-E241-86EE-D694371B13EF}" srcOrd="0" destOrd="0" presId="urn:microsoft.com/office/officeart/2005/8/layout/hList1"/>
    <dgm:cxn modelId="{03D20F9E-CB49-254B-8598-56D2123099B9}" type="presOf" srcId="{3331F57E-B09C-2644-AA53-0B27C3266336}" destId="{F8F2CDB1-A44D-E241-86EE-D694371B13EF}" srcOrd="0" destOrd="3" presId="urn:microsoft.com/office/officeart/2005/8/layout/hList1"/>
    <dgm:cxn modelId="{246263B6-6773-094C-8ED1-C6876812858D}" srcId="{FC60B528-4AE4-4B47-8F5D-FD3694005F82}" destId="{11CBB23E-A4F9-9345-A146-ABD12AF9417F}" srcOrd="0" destOrd="0" parTransId="{F1237C5D-5A93-4744-8ABF-25156CEE4EE6}" sibTransId="{50B2A59B-2AC6-094D-841C-1EB07CABA95B}"/>
    <dgm:cxn modelId="{04AA28D4-090F-9648-BE66-18298D2CF0EF}" type="presOf" srcId="{6EBA2120-5BC6-F649-95E8-07C192988191}" destId="{93F6A3C5-2E0F-5C4D-817E-EEA59BDF96FC}" srcOrd="0" destOrd="0" presId="urn:microsoft.com/office/officeart/2005/8/layout/hList1"/>
    <dgm:cxn modelId="{F4DA48D6-B493-6A42-B3F9-69F4198569CB}" type="presOf" srcId="{A834C09E-8572-1248-9492-5F54ADC42550}" destId="{06140DB4-4DF2-0C4C-AC34-234482C4AD05}" srcOrd="0" destOrd="0" presId="urn:microsoft.com/office/officeart/2005/8/layout/hList1"/>
    <dgm:cxn modelId="{7CF1BDF7-2AD8-694B-84D5-35D963C81628}" type="presOf" srcId="{4B7F23AD-3FB2-EF4A-A3BE-12CB5EF0C4E1}" destId="{A8BBECEC-9BD5-704A-87C1-8C4A94E0B0EB}" srcOrd="0" destOrd="0" presId="urn:microsoft.com/office/officeart/2005/8/layout/hList1"/>
    <dgm:cxn modelId="{F653A3F8-94BC-4B40-A11A-7AD03E96FA5A}" type="presOf" srcId="{7511508B-33F3-D34D-900B-9A15BE0C0233}" destId="{56BC6989-B932-4C44-8F7E-A99C49F58570}" srcOrd="0" destOrd="4" presId="urn:microsoft.com/office/officeart/2005/8/layout/hList1"/>
    <dgm:cxn modelId="{291EE5CD-89C8-6543-82FA-F1E73BCBD57A}" type="presParOf" srcId="{A8BBECEC-9BD5-704A-87C1-8C4A94E0B0EB}" destId="{6C9BCBC7-D915-C949-96BF-D42D82E3A62F}" srcOrd="0" destOrd="0" presId="urn:microsoft.com/office/officeart/2005/8/layout/hList1"/>
    <dgm:cxn modelId="{71C9A80C-2E0B-4148-AB0B-633CBB32B0CE}" type="presParOf" srcId="{6C9BCBC7-D915-C949-96BF-D42D82E3A62F}" destId="{93F6A3C5-2E0F-5C4D-817E-EEA59BDF96FC}" srcOrd="0" destOrd="0" presId="urn:microsoft.com/office/officeart/2005/8/layout/hList1"/>
    <dgm:cxn modelId="{34498CAA-001E-FD40-AE49-B226454D9908}" type="presParOf" srcId="{6C9BCBC7-D915-C949-96BF-D42D82E3A62F}" destId="{F8F2CDB1-A44D-E241-86EE-D694371B13EF}" srcOrd="1" destOrd="0" presId="urn:microsoft.com/office/officeart/2005/8/layout/hList1"/>
    <dgm:cxn modelId="{39EF20B6-7F8E-7248-A677-E7C260AA6C79}" type="presParOf" srcId="{A8BBECEC-9BD5-704A-87C1-8C4A94E0B0EB}" destId="{B5C7C0E9-53A8-4F48-80D7-4EEF33F4B30B}" srcOrd="1" destOrd="0" presId="urn:microsoft.com/office/officeart/2005/8/layout/hList1"/>
    <dgm:cxn modelId="{332E989C-5766-EE44-A61A-57F9695E6276}" type="presParOf" srcId="{A8BBECEC-9BD5-704A-87C1-8C4A94E0B0EB}" destId="{7C2EAA46-56BF-954C-A901-80E809E8C746}" srcOrd="2" destOrd="0" presId="urn:microsoft.com/office/officeart/2005/8/layout/hList1"/>
    <dgm:cxn modelId="{DEA9BB09-7DA7-AE4C-B0F1-5887B0FE7D8B}" type="presParOf" srcId="{7C2EAA46-56BF-954C-A901-80E809E8C746}" destId="{06140DB4-4DF2-0C4C-AC34-234482C4AD05}" srcOrd="0" destOrd="0" presId="urn:microsoft.com/office/officeart/2005/8/layout/hList1"/>
    <dgm:cxn modelId="{4EF0D940-DF61-8442-B0F5-25285C62DA80}" type="presParOf" srcId="{7C2EAA46-56BF-954C-A901-80E809E8C746}" destId="{56BC6989-B932-4C44-8F7E-A99C49F5857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0DA4551-E9A7-4E4F-8699-BB7B7CC11ACB}"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247EC3CE-1B00-464B-83CB-45E5426E563A}">
      <dgm:prSet phldrT="[Text]" custT="1"/>
      <dgm:spPr>
        <a:solidFill>
          <a:schemeClr val="tx1"/>
        </a:solidFill>
      </dgm:spPr>
      <dgm:t>
        <a:bodyPr/>
        <a:lstStyle/>
        <a:p>
          <a:r>
            <a:rPr lang="en-US" sz="3200" u="sng" dirty="0"/>
            <a:t>General Rule</a:t>
          </a:r>
        </a:p>
        <a:p>
          <a:r>
            <a:rPr lang="en-US" sz="2000" dirty="0"/>
            <a:t>Reforestation costs must be capitalized and </a:t>
          </a:r>
          <a:r>
            <a:rPr lang="en-US" sz="2000" b="1" dirty="0"/>
            <a:t>deducted when the timber is sold or harvested</a:t>
          </a:r>
          <a:endParaRPr lang="en-US" sz="2000" b="1" u="sng" dirty="0"/>
        </a:p>
      </dgm:t>
    </dgm:pt>
    <dgm:pt modelId="{B165ABC0-5FEE-DE46-A166-8158CABF6512}" type="parTrans" cxnId="{6F4D187C-1A15-E145-A7BB-E4628FCF5B87}">
      <dgm:prSet/>
      <dgm:spPr/>
      <dgm:t>
        <a:bodyPr/>
        <a:lstStyle/>
        <a:p>
          <a:endParaRPr lang="en-US"/>
        </a:p>
      </dgm:t>
    </dgm:pt>
    <dgm:pt modelId="{0D05550D-445F-4F47-9E92-B28408BF8C24}" type="sibTrans" cxnId="{6F4D187C-1A15-E145-A7BB-E4628FCF5B87}">
      <dgm:prSet/>
      <dgm:spPr/>
      <dgm:t>
        <a:bodyPr/>
        <a:lstStyle/>
        <a:p>
          <a:endParaRPr lang="en-US"/>
        </a:p>
      </dgm:t>
    </dgm:pt>
    <dgm:pt modelId="{83DB2B14-E5B0-BA48-A423-B459961B4B13}">
      <dgm:prSet phldrT="[Text]" custT="1"/>
      <dgm:spPr>
        <a:solidFill>
          <a:schemeClr val="tx1"/>
        </a:solidFill>
      </dgm:spPr>
      <dgm:t>
        <a:bodyPr/>
        <a:lstStyle/>
        <a:p>
          <a:r>
            <a:rPr lang="en-US" sz="3200" u="sng" dirty="0"/>
            <a:t>Exception A – IRC § 194(b)</a:t>
          </a:r>
        </a:p>
        <a:p>
          <a:r>
            <a:rPr lang="en-US" sz="2000" dirty="0"/>
            <a:t>Qualified reforestation expenditures may be </a:t>
          </a:r>
          <a:r>
            <a:rPr lang="en-US" sz="2000" b="1" dirty="0"/>
            <a:t>immediately expensed up to a maximum of $10,000</a:t>
          </a:r>
          <a:r>
            <a:rPr lang="en-US" sz="2000" dirty="0"/>
            <a:t> per tax year per Qualifying Timber Property</a:t>
          </a:r>
          <a:endParaRPr lang="en-US" sz="2000" u="none" dirty="0"/>
        </a:p>
      </dgm:t>
    </dgm:pt>
    <dgm:pt modelId="{67D4AFE4-AA01-3C46-9F56-715818672B15}" type="parTrans" cxnId="{A87FCD85-950A-944D-86FF-8EC154C3710C}">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C2449B90-390E-644E-B367-DD012587F503}" type="sibTrans" cxnId="{A87FCD85-950A-944D-86FF-8EC154C3710C}">
      <dgm:prSet/>
      <dgm:spPr/>
      <dgm:t>
        <a:bodyPr/>
        <a:lstStyle/>
        <a:p>
          <a:endParaRPr lang="en-US"/>
        </a:p>
      </dgm:t>
    </dgm:pt>
    <dgm:pt modelId="{8E9289B0-8265-AD41-BE48-5546087DDBAB}">
      <dgm:prSet phldrT="[Text]" custT="1"/>
      <dgm:spPr>
        <a:solidFill>
          <a:schemeClr val="tx1"/>
        </a:solidFill>
      </dgm:spPr>
      <dgm:t>
        <a:bodyPr/>
        <a:lstStyle/>
        <a:p>
          <a:r>
            <a:rPr lang="en-US" sz="3200" u="sng" dirty="0"/>
            <a:t>Exception B – IRC § </a:t>
          </a:r>
          <a:r>
            <a:rPr lang="en-US" sz="3200" u="sng"/>
            <a:t>194(a)</a:t>
          </a:r>
          <a:endParaRPr lang="en-US" sz="3200" u="sng" dirty="0"/>
        </a:p>
        <a:p>
          <a:r>
            <a:rPr lang="en-US" sz="2000" dirty="0"/>
            <a:t>Can </a:t>
          </a:r>
          <a:r>
            <a:rPr lang="en-US" sz="2000" b="1" dirty="0"/>
            <a:t>amortize qualified reforestation costs over 84 months (8 years)</a:t>
          </a:r>
        </a:p>
        <a:p>
          <a:r>
            <a:rPr lang="en-US" sz="2000" b="1" dirty="0"/>
            <a:t>All eligible costs </a:t>
          </a:r>
          <a:r>
            <a:rPr lang="en-US" sz="2000" dirty="0"/>
            <a:t>may be amortized, not just up to $10,000</a:t>
          </a:r>
          <a:endParaRPr lang="en-US" sz="2000" u="none" dirty="0"/>
        </a:p>
      </dgm:t>
    </dgm:pt>
    <dgm:pt modelId="{9AB6E0A5-1AD1-0E49-8028-22C560B651F0}" type="parTrans" cxnId="{F9B9842F-860A-7343-909A-21F96EE5E7A8}">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0FB4151E-DD57-F046-B6EA-3C8502470533}" type="sibTrans" cxnId="{F9B9842F-860A-7343-909A-21F96EE5E7A8}">
      <dgm:prSet/>
      <dgm:spPr/>
      <dgm:t>
        <a:bodyPr/>
        <a:lstStyle/>
        <a:p>
          <a:endParaRPr lang="en-US"/>
        </a:p>
      </dgm:t>
    </dgm:pt>
    <dgm:pt modelId="{15DAD7C3-D960-754E-8FC4-61042937F72E}" type="pres">
      <dgm:prSet presAssocID="{30DA4551-E9A7-4E4F-8699-BB7B7CC11ACB}" presName="hierChild1" presStyleCnt="0">
        <dgm:presLayoutVars>
          <dgm:orgChart val="1"/>
          <dgm:chPref val="1"/>
          <dgm:dir/>
          <dgm:animOne val="branch"/>
          <dgm:animLvl val="lvl"/>
          <dgm:resizeHandles/>
        </dgm:presLayoutVars>
      </dgm:prSet>
      <dgm:spPr/>
    </dgm:pt>
    <dgm:pt modelId="{BF9C04A3-1E2C-1F48-87B9-AA9D4C649A40}" type="pres">
      <dgm:prSet presAssocID="{247EC3CE-1B00-464B-83CB-45E5426E563A}" presName="hierRoot1" presStyleCnt="0">
        <dgm:presLayoutVars>
          <dgm:hierBranch val="init"/>
        </dgm:presLayoutVars>
      </dgm:prSet>
      <dgm:spPr/>
    </dgm:pt>
    <dgm:pt modelId="{B3B2A4A5-A664-0049-B023-3C77F62CCE7A}" type="pres">
      <dgm:prSet presAssocID="{247EC3CE-1B00-464B-83CB-45E5426E563A}" presName="rootComposite1" presStyleCnt="0"/>
      <dgm:spPr/>
    </dgm:pt>
    <dgm:pt modelId="{5A8FB8EB-03FA-7F4B-AED4-67F9D7CE098D}" type="pres">
      <dgm:prSet presAssocID="{247EC3CE-1B00-464B-83CB-45E5426E563A}" presName="rootText1" presStyleLbl="node0" presStyleIdx="0" presStyleCnt="1">
        <dgm:presLayoutVars>
          <dgm:chPref val="3"/>
        </dgm:presLayoutVars>
      </dgm:prSet>
      <dgm:spPr/>
    </dgm:pt>
    <dgm:pt modelId="{A01C8D48-8AD4-024F-98FE-5C36FDEDC5BE}" type="pres">
      <dgm:prSet presAssocID="{247EC3CE-1B00-464B-83CB-45E5426E563A}" presName="rootConnector1" presStyleLbl="node1" presStyleIdx="0" presStyleCnt="0"/>
      <dgm:spPr/>
    </dgm:pt>
    <dgm:pt modelId="{C642ADCD-4E30-2047-86BE-D7FC028B796E}" type="pres">
      <dgm:prSet presAssocID="{247EC3CE-1B00-464B-83CB-45E5426E563A}" presName="hierChild2" presStyleCnt="0"/>
      <dgm:spPr/>
    </dgm:pt>
    <dgm:pt modelId="{BDC27DD9-DD7E-9640-92F2-BA93E862E66A}" type="pres">
      <dgm:prSet presAssocID="{67D4AFE4-AA01-3C46-9F56-715818672B15}" presName="Name37" presStyleLbl="parChTrans1D2" presStyleIdx="0" presStyleCnt="2"/>
      <dgm:spPr/>
    </dgm:pt>
    <dgm:pt modelId="{880353D6-500F-0E4F-8862-569241B4EDF7}" type="pres">
      <dgm:prSet presAssocID="{83DB2B14-E5B0-BA48-A423-B459961B4B13}" presName="hierRoot2" presStyleCnt="0">
        <dgm:presLayoutVars>
          <dgm:hierBranch val="init"/>
        </dgm:presLayoutVars>
      </dgm:prSet>
      <dgm:spPr/>
    </dgm:pt>
    <dgm:pt modelId="{CAAA75D5-CA83-0741-ACCB-E0D5FDCED96C}" type="pres">
      <dgm:prSet presAssocID="{83DB2B14-E5B0-BA48-A423-B459961B4B13}" presName="rootComposite" presStyleCnt="0"/>
      <dgm:spPr/>
    </dgm:pt>
    <dgm:pt modelId="{26F20708-E6FB-F74D-A2F6-BB742F7F34DF}" type="pres">
      <dgm:prSet presAssocID="{83DB2B14-E5B0-BA48-A423-B459961B4B13}" presName="rootText" presStyleLbl="node2" presStyleIdx="0" presStyleCnt="2" custScaleY="130477">
        <dgm:presLayoutVars>
          <dgm:chPref val="3"/>
        </dgm:presLayoutVars>
      </dgm:prSet>
      <dgm:spPr/>
    </dgm:pt>
    <dgm:pt modelId="{EC2C3137-C974-5A4B-93E8-BA6A6C710290}" type="pres">
      <dgm:prSet presAssocID="{83DB2B14-E5B0-BA48-A423-B459961B4B13}" presName="rootConnector" presStyleLbl="node2" presStyleIdx="0" presStyleCnt="2"/>
      <dgm:spPr/>
    </dgm:pt>
    <dgm:pt modelId="{4CC25F94-3FEB-B540-8931-EE79F1A4BE63}" type="pres">
      <dgm:prSet presAssocID="{83DB2B14-E5B0-BA48-A423-B459961B4B13}" presName="hierChild4" presStyleCnt="0"/>
      <dgm:spPr/>
    </dgm:pt>
    <dgm:pt modelId="{BF406C41-C924-DE40-AF83-CF22E058D412}" type="pres">
      <dgm:prSet presAssocID="{83DB2B14-E5B0-BA48-A423-B459961B4B13}" presName="hierChild5" presStyleCnt="0"/>
      <dgm:spPr/>
    </dgm:pt>
    <dgm:pt modelId="{FDC64F97-E456-334D-92F0-17F6C9AB8E6F}" type="pres">
      <dgm:prSet presAssocID="{9AB6E0A5-1AD1-0E49-8028-22C560B651F0}" presName="Name37" presStyleLbl="parChTrans1D2" presStyleIdx="1" presStyleCnt="2"/>
      <dgm:spPr/>
    </dgm:pt>
    <dgm:pt modelId="{E73D3421-9B9A-934D-9A28-31CD7EF339E1}" type="pres">
      <dgm:prSet presAssocID="{8E9289B0-8265-AD41-BE48-5546087DDBAB}" presName="hierRoot2" presStyleCnt="0">
        <dgm:presLayoutVars>
          <dgm:hierBranch val="init"/>
        </dgm:presLayoutVars>
      </dgm:prSet>
      <dgm:spPr/>
    </dgm:pt>
    <dgm:pt modelId="{1F09B1B5-8071-E14C-B9E5-795CB75F2436}" type="pres">
      <dgm:prSet presAssocID="{8E9289B0-8265-AD41-BE48-5546087DDBAB}" presName="rootComposite" presStyleCnt="0"/>
      <dgm:spPr/>
    </dgm:pt>
    <dgm:pt modelId="{678A244A-ABDB-3547-AD28-BD7D985CE0E8}" type="pres">
      <dgm:prSet presAssocID="{8E9289B0-8265-AD41-BE48-5546087DDBAB}" presName="rootText" presStyleLbl="node2" presStyleIdx="1" presStyleCnt="2" custScaleY="130029">
        <dgm:presLayoutVars>
          <dgm:chPref val="3"/>
        </dgm:presLayoutVars>
      </dgm:prSet>
      <dgm:spPr/>
    </dgm:pt>
    <dgm:pt modelId="{9E2F0AA9-3733-614D-BD7F-29FBAFD1B3D7}" type="pres">
      <dgm:prSet presAssocID="{8E9289B0-8265-AD41-BE48-5546087DDBAB}" presName="rootConnector" presStyleLbl="node2" presStyleIdx="1" presStyleCnt="2"/>
      <dgm:spPr/>
    </dgm:pt>
    <dgm:pt modelId="{CF1E64D8-EA78-1346-91B1-93A2E8A67A96}" type="pres">
      <dgm:prSet presAssocID="{8E9289B0-8265-AD41-BE48-5546087DDBAB}" presName="hierChild4" presStyleCnt="0"/>
      <dgm:spPr/>
    </dgm:pt>
    <dgm:pt modelId="{7C4C433F-D0C4-EC4B-8327-0A31E128A795}" type="pres">
      <dgm:prSet presAssocID="{8E9289B0-8265-AD41-BE48-5546087DDBAB}" presName="hierChild5" presStyleCnt="0"/>
      <dgm:spPr/>
    </dgm:pt>
    <dgm:pt modelId="{E101DB56-E39D-B84C-9F8B-5716E15479A0}" type="pres">
      <dgm:prSet presAssocID="{247EC3CE-1B00-464B-83CB-45E5426E563A}" presName="hierChild3" presStyleCnt="0"/>
      <dgm:spPr/>
    </dgm:pt>
  </dgm:ptLst>
  <dgm:cxnLst>
    <dgm:cxn modelId="{F9B9842F-860A-7343-909A-21F96EE5E7A8}" srcId="{247EC3CE-1B00-464B-83CB-45E5426E563A}" destId="{8E9289B0-8265-AD41-BE48-5546087DDBAB}" srcOrd="1" destOrd="0" parTransId="{9AB6E0A5-1AD1-0E49-8028-22C560B651F0}" sibTransId="{0FB4151E-DD57-F046-B6EA-3C8502470533}"/>
    <dgm:cxn modelId="{5BBD8B6C-2982-6D41-9474-1FBC90DBA523}" type="presOf" srcId="{247EC3CE-1B00-464B-83CB-45E5426E563A}" destId="{A01C8D48-8AD4-024F-98FE-5C36FDEDC5BE}" srcOrd="1" destOrd="0" presId="urn:microsoft.com/office/officeart/2005/8/layout/orgChart1"/>
    <dgm:cxn modelId="{6F4D187C-1A15-E145-A7BB-E4628FCF5B87}" srcId="{30DA4551-E9A7-4E4F-8699-BB7B7CC11ACB}" destId="{247EC3CE-1B00-464B-83CB-45E5426E563A}" srcOrd="0" destOrd="0" parTransId="{B165ABC0-5FEE-DE46-A166-8158CABF6512}" sibTransId="{0D05550D-445F-4F47-9E92-B28408BF8C24}"/>
    <dgm:cxn modelId="{55864284-1870-DE42-99F3-245DF1381C4D}" type="presOf" srcId="{247EC3CE-1B00-464B-83CB-45E5426E563A}" destId="{5A8FB8EB-03FA-7F4B-AED4-67F9D7CE098D}" srcOrd="0" destOrd="0" presId="urn:microsoft.com/office/officeart/2005/8/layout/orgChart1"/>
    <dgm:cxn modelId="{A87FCD85-950A-944D-86FF-8EC154C3710C}" srcId="{247EC3CE-1B00-464B-83CB-45E5426E563A}" destId="{83DB2B14-E5B0-BA48-A423-B459961B4B13}" srcOrd="0" destOrd="0" parTransId="{67D4AFE4-AA01-3C46-9F56-715818672B15}" sibTransId="{C2449B90-390E-644E-B367-DD012587F503}"/>
    <dgm:cxn modelId="{3030FA9A-56D4-2141-8A68-A49A77A859C1}" type="presOf" srcId="{8E9289B0-8265-AD41-BE48-5546087DDBAB}" destId="{9E2F0AA9-3733-614D-BD7F-29FBAFD1B3D7}" srcOrd="1" destOrd="0" presId="urn:microsoft.com/office/officeart/2005/8/layout/orgChart1"/>
    <dgm:cxn modelId="{2A5205AE-A877-A443-A12B-D82F78ED1307}" type="presOf" srcId="{67D4AFE4-AA01-3C46-9F56-715818672B15}" destId="{BDC27DD9-DD7E-9640-92F2-BA93E862E66A}" srcOrd="0" destOrd="0" presId="urn:microsoft.com/office/officeart/2005/8/layout/orgChart1"/>
    <dgm:cxn modelId="{068A93B3-6E53-894A-BDAF-8EE48BC185B7}" type="presOf" srcId="{8E9289B0-8265-AD41-BE48-5546087DDBAB}" destId="{678A244A-ABDB-3547-AD28-BD7D985CE0E8}" srcOrd="0" destOrd="0" presId="urn:microsoft.com/office/officeart/2005/8/layout/orgChart1"/>
    <dgm:cxn modelId="{CB7630BE-0B23-C044-BC02-534FEB3B255F}" type="presOf" srcId="{9AB6E0A5-1AD1-0E49-8028-22C560B651F0}" destId="{FDC64F97-E456-334D-92F0-17F6C9AB8E6F}" srcOrd="0" destOrd="0" presId="urn:microsoft.com/office/officeart/2005/8/layout/orgChart1"/>
    <dgm:cxn modelId="{CDF668D9-3661-C245-9D9E-1A84E68E80CE}" type="presOf" srcId="{83DB2B14-E5B0-BA48-A423-B459961B4B13}" destId="{26F20708-E6FB-F74D-A2F6-BB742F7F34DF}" srcOrd="0" destOrd="0" presId="urn:microsoft.com/office/officeart/2005/8/layout/orgChart1"/>
    <dgm:cxn modelId="{D55E4AE6-1A88-0B48-A613-C9F581366911}" type="presOf" srcId="{83DB2B14-E5B0-BA48-A423-B459961B4B13}" destId="{EC2C3137-C974-5A4B-93E8-BA6A6C710290}" srcOrd="1" destOrd="0" presId="urn:microsoft.com/office/officeart/2005/8/layout/orgChart1"/>
    <dgm:cxn modelId="{25B17FF7-0512-0D49-AF02-E66D88699A13}" type="presOf" srcId="{30DA4551-E9A7-4E4F-8699-BB7B7CC11ACB}" destId="{15DAD7C3-D960-754E-8FC4-61042937F72E}" srcOrd="0" destOrd="0" presId="urn:microsoft.com/office/officeart/2005/8/layout/orgChart1"/>
    <dgm:cxn modelId="{97633A8A-A770-A946-98A0-C36B0F84E48E}" type="presParOf" srcId="{15DAD7C3-D960-754E-8FC4-61042937F72E}" destId="{BF9C04A3-1E2C-1F48-87B9-AA9D4C649A40}" srcOrd="0" destOrd="0" presId="urn:microsoft.com/office/officeart/2005/8/layout/orgChart1"/>
    <dgm:cxn modelId="{AE7E0D81-4A78-464F-95A9-1FCC1EFB1277}" type="presParOf" srcId="{BF9C04A3-1E2C-1F48-87B9-AA9D4C649A40}" destId="{B3B2A4A5-A664-0049-B023-3C77F62CCE7A}" srcOrd="0" destOrd="0" presId="urn:microsoft.com/office/officeart/2005/8/layout/orgChart1"/>
    <dgm:cxn modelId="{2D4A9009-17F0-8846-B1E6-0755A51152D1}" type="presParOf" srcId="{B3B2A4A5-A664-0049-B023-3C77F62CCE7A}" destId="{5A8FB8EB-03FA-7F4B-AED4-67F9D7CE098D}" srcOrd="0" destOrd="0" presId="urn:microsoft.com/office/officeart/2005/8/layout/orgChart1"/>
    <dgm:cxn modelId="{6A5A2B98-ADFD-CA4E-BAF9-70FA6162C21E}" type="presParOf" srcId="{B3B2A4A5-A664-0049-B023-3C77F62CCE7A}" destId="{A01C8D48-8AD4-024F-98FE-5C36FDEDC5BE}" srcOrd="1" destOrd="0" presId="urn:microsoft.com/office/officeart/2005/8/layout/orgChart1"/>
    <dgm:cxn modelId="{DD2F1468-85E4-1143-A7A1-28FA0CECEFDB}" type="presParOf" srcId="{BF9C04A3-1E2C-1F48-87B9-AA9D4C649A40}" destId="{C642ADCD-4E30-2047-86BE-D7FC028B796E}" srcOrd="1" destOrd="0" presId="urn:microsoft.com/office/officeart/2005/8/layout/orgChart1"/>
    <dgm:cxn modelId="{CDB10228-921F-0B49-9325-4974AFA13645}" type="presParOf" srcId="{C642ADCD-4E30-2047-86BE-D7FC028B796E}" destId="{BDC27DD9-DD7E-9640-92F2-BA93E862E66A}" srcOrd="0" destOrd="0" presId="urn:microsoft.com/office/officeart/2005/8/layout/orgChart1"/>
    <dgm:cxn modelId="{1D757077-BEF7-7D42-B68C-05BE85EF0C62}" type="presParOf" srcId="{C642ADCD-4E30-2047-86BE-D7FC028B796E}" destId="{880353D6-500F-0E4F-8862-569241B4EDF7}" srcOrd="1" destOrd="0" presId="urn:microsoft.com/office/officeart/2005/8/layout/orgChart1"/>
    <dgm:cxn modelId="{A00EF572-FF0B-A54D-9CB3-967929FF76EB}" type="presParOf" srcId="{880353D6-500F-0E4F-8862-569241B4EDF7}" destId="{CAAA75D5-CA83-0741-ACCB-E0D5FDCED96C}" srcOrd="0" destOrd="0" presId="urn:microsoft.com/office/officeart/2005/8/layout/orgChart1"/>
    <dgm:cxn modelId="{94DB7553-BF3B-6D43-AA07-F3DBFC57DDC9}" type="presParOf" srcId="{CAAA75D5-CA83-0741-ACCB-E0D5FDCED96C}" destId="{26F20708-E6FB-F74D-A2F6-BB742F7F34DF}" srcOrd="0" destOrd="0" presId="urn:microsoft.com/office/officeart/2005/8/layout/orgChart1"/>
    <dgm:cxn modelId="{54EDB41F-24AD-6C43-AD94-7F75073984FB}" type="presParOf" srcId="{CAAA75D5-CA83-0741-ACCB-E0D5FDCED96C}" destId="{EC2C3137-C974-5A4B-93E8-BA6A6C710290}" srcOrd="1" destOrd="0" presId="urn:microsoft.com/office/officeart/2005/8/layout/orgChart1"/>
    <dgm:cxn modelId="{326A4175-D600-984B-ABA2-4A2A5A17C916}" type="presParOf" srcId="{880353D6-500F-0E4F-8862-569241B4EDF7}" destId="{4CC25F94-3FEB-B540-8931-EE79F1A4BE63}" srcOrd="1" destOrd="0" presId="urn:microsoft.com/office/officeart/2005/8/layout/orgChart1"/>
    <dgm:cxn modelId="{5C0A7B63-48B0-624B-916C-C496B090306E}" type="presParOf" srcId="{880353D6-500F-0E4F-8862-569241B4EDF7}" destId="{BF406C41-C924-DE40-AF83-CF22E058D412}" srcOrd="2" destOrd="0" presId="urn:microsoft.com/office/officeart/2005/8/layout/orgChart1"/>
    <dgm:cxn modelId="{4DA144C9-F591-3641-80DC-7B8D686FDDCD}" type="presParOf" srcId="{C642ADCD-4E30-2047-86BE-D7FC028B796E}" destId="{FDC64F97-E456-334D-92F0-17F6C9AB8E6F}" srcOrd="2" destOrd="0" presId="urn:microsoft.com/office/officeart/2005/8/layout/orgChart1"/>
    <dgm:cxn modelId="{9A704395-565B-C342-B5CA-1A29BC04EA89}" type="presParOf" srcId="{C642ADCD-4E30-2047-86BE-D7FC028B796E}" destId="{E73D3421-9B9A-934D-9A28-31CD7EF339E1}" srcOrd="3" destOrd="0" presId="urn:microsoft.com/office/officeart/2005/8/layout/orgChart1"/>
    <dgm:cxn modelId="{B9C4E7AC-B367-094D-8587-7FC0C62C7AB5}" type="presParOf" srcId="{E73D3421-9B9A-934D-9A28-31CD7EF339E1}" destId="{1F09B1B5-8071-E14C-B9E5-795CB75F2436}" srcOrd="0" destOrd="0" presId="urn:microsoft.com/office/officeart/2005/8/layout/orgChart1"/>
    <dgm:cxn modelId="{96132394-F1CA-124D-A0ED-7AEF07639E33}" type="presParOf" srcId="{1F09B1B5-8071-E14C-B9E5-795CB75F2436}" destId="{678A244A-ABDB-3547-AD28-BD7D985CE0E8}" srcOrd="0" destOrd="0" presId="urn:microsoft.com/office/officeart/2005/8/layout/orgChart1"/>
    <dgm:cxn modelId="{9770E48E-0F82-CF43-BC6D-0D6D5B17BA5E}" type="presParOf" srcId="{1F09B1B5-8071-E14C-B9E5-795CB75F2436}" destId="{9E2F0AA9-3733-614D-BD7F-29FBAFD1B3D7}" srcOrd="1" destOrd="0" presId="urn:microsoft.com/office/officeart/2005/8/layout/orgChart1"/>
    <dgm:cxn modelId="{328E2B3A-7F54-CC49-9DF8-95D7E987FD49}" type="presParOf" srcId="{E73D3421-9B9A-934D-9A28-31CD7EF339E1}" destId="{CF1E64D8-EA78-1346-91B1-93A2E8A67A96}" srcOrd="1" destOrd="0" presId="urn:microsoft.com/office/officeart/2005/8/layout/orgChart1"/>
    <dgm:cxn modelId="{9608A656-B5DA-BA40-BD37-89523DD02FAD}" type="presParOf" srcId="{E73D3421-9B9A-934D-9A28-31CD7EF339E1}" destId="{7C4C433F-D0C4-EC4B-8327-0A31E128A795}" srcOrd="2" destOrd="0" presId="urn:microsoft.com/office/officeart/2005/8/layout/orgChart1"/>
    <dgm:cxn modelId="{238B6D72-E13C-FF40-9AF4-CDAE64405B37}" type="presParOf" srcId="{BF9C04A3-1E2C-1F48-87B9-AA9D4C649A40}" destId="{E101DB56-E39D-B84C-9F8B-5716E15479A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23AB7-2E49-0340-B82A-35FA220C453F}">
      <dsp:nvSpPr>
        <dsp:cNvPr id="0" name=""/>
        <dsp:cNvSpPr/>
      </dsp:nvSpPr>
      <dsp:spPr>
        <a:xfrm>
          <a:off x="923" y="219398"/>
          <a:ext cx="3603501" cy="2162100"/>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solidFill>
                <a:schemeClr val="bg1"/>
              </a:solidFill>
            </a:rPr>
            <a:t>Business</a:t>
          </a:r>
          <a:endParaRPr lang="en-US" sz="5600" kern="1200" dirty="0"/>
        </a:p>
      </dsp:txBody>
      <dsp:txXfrm>
        <a:off x="923" y="219398"/>
        <a:ext cx="3603501" cy="2162100"/>
      </dsp:txXfrm>
    </dsp:sp>
    <dsp:sp modelId="{B20C4AC9-405D-8441-9D3D-C8CF0EA98A8E}">
      <dsp:nvSpPr>
        <dsp:cNvPr id="0" name=""/>
        <dsp:cNvSpPr/>
      </dsp:nvSpPr>
      <dsp:spPr>
        <a:xfrm>
          <a:off x="3964775" y="219398"/>
          <a:ext cx="3603501" cy="2162100"/>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solidFill>
                <a:schemeClr val="bg1"/>
              </a:solidFill>
            </a:rPr>
            <a:t>Investment</a:t>
          </a:r>
          <a:endParaRPr lang="en-US" sz="5600" kern="1200" dirty="0"/>
        </a:p>
      </dsp:txBody>
      <dsp:txXfrm>
        <a:off x="3964775" y="219398"/>
        <a:ext cx="3603501" cy="2162100"/>
      </dsp:txXfrm>
    </dsp:sp>
    <dsp:sp modelId="{6EB15331-95DB-5148-B1C7-F60694C827B5}">
      <dsp:nvSpPr>
        <dsp:cNvPr id="0" name=""/>
        <dsp:cNvSpPr/>
      </dsp:nvSpPr>
      <dsp:spPr>
        <a:xfrm>
          <a:off x="1982849" y="2741849"/>
          <a:ext cx="3603501" cy="2162100"/>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solidFill>
                <a:schemeClr val="bg1"/>
              </a:solidFill>
            </a:rPr>
            <a:t>Personal</a:t>
          </a:r>
          <a:endParaRPr lang="en-US" sz="5600" kern="1200" dirty="0"/>
        </a:p>
      </dsp:txBody>
      <dsp:txXfrm>
        <a:off x="1982849" y="2741849"/>
        <a:ext cx="3603501" cy="2162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23AB7-2E49-0340-B82A-35FA220C453F}">
      <dsp:nvSpPr>
        <dsp:cNvPr id="0" name=""/>
        <dsp:cNvSpPr/>
      </dsp:nvSpPr>
      <dsp:spPr>
        <a:xfrm>
          <a:off x="923" y="219398"/>
          <a:ext cx="3603501" cy="2162100"/>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Depletion Deduction</a:t>
          </a:r>
        </a:p>
      </dsp:txBody>
      <dsp:txXfrm>
        <a:off x="923" y="219398"/>
        <a:ext cx="3603501" cy="2162100"/>
      </dsp:txXfrm>
    </dsp:sp>
    <dsp:sp modelId="{B20C4AC9-405D-8441-9D3D-C8CF0EA98A8E}">
      <dsp:nvSpPr>
        <dsp:cNvPr id="0" name=""/>
        <dsp:cNvSpPr/>
      </dsp:nvSpPr>
      <dsp:spPr>
        <a:xfrm>
          <a:off x="3964775" y="219398"/>
          <a:ext cx="3603501" cy="2162100"/>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Casualty Deduction</a:t>
          </a:r>
          <a:endParaRPr lang="en-US" sz="4700" kern="1200" dirty="0"/>
        </a:p>
      </dsp:txBody>
      <dsp:txXfrm>
        <a:off x="3964775" y="219398"/>
        <a:ext cx="3603501" cy="2162100"/>
      </dsp:txXfrm>
    </dsp:sp>
    <dsp:sp modelId="{6EB15331-95DB-5148-B1C7-F60694C827B5}">
      <dsp:nvSpPr>
        <dsp:cNvPr id="0" name=""/>
        <dsp:cNvSpPr/>
      </dsp:nvSpPr>
      <dsp:spPr>
        <a:xfrm>
          <a:off x="1982849" y="2741849"/>
          <a:ext cx="3603501" cy="2162100"/>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Basis of Future Owner</a:t>
          </a:r>
          <a:endParaRPr lang="en-US" sz="4700" kern="1200" dirty="0"/>
        </a:p>
      </dsp:txBody>
      <dsp:txXfrm>
        <a:off x="1982849" y="2741849"/>
        <a:ext cx="3603501" cy="2162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6A3C5-2E0F-5C4D-817E-EEA59BDF96FC}">
      <dsp:nvSpPr>
        <dsp:cNvPr id="0" name=""/>
        <dsp:cNvSpPr/>
      </dsp:nvSpPr>
      <dsp:spPr>
        <a:xfrm>
          <a:off x="44" y="270958"/>
          <a:ext cx="4298077" cy="1128470"/>
        </a:xfrm>
        <a:prstGeom prst="rect">
          <a:avLst/>
        </a:prstGeom>
        <a:solidFill>
          <a:schemeClr val="tx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0" tIns="203200" rIns="355600" bIns="203200" numCol="1" spcCol="1270" anchor="ctr" anchorCtr="0">
          <a:noAutofit/>
        </a:bodyPr>
        <a:lstStyle/>
        <a:p>
          <a:pPr marL="0" lvl="0" indent="0" algn="ctr" defTabSz="2222500">
            <a:lnSpc>
              <a:spcPct val="90000"/>
            </a:lnSpc>
            <a:spcBef>
              <a:spcPct val="0"/>
            </a:spcBef>
            <a:spcAft>
              <a:spcPct val="35000"/>
            </a:spcAft>
            <a:buNone/>
          </a:pPr>
          <a:r>
            <a:rPr lang="en-US" sz="5000" kern="1200" dirty="0"/>
            <a:t>Inside Basis</a:t>
          </a:r>
        </a:p>
      </dsp:txBody>
      <dsp:txXfrm>
        <a:off x="44" y="270958"/>
        <a:ext cx="4298077" cy="1128470"/>
      </dsp:txXfrm>
    </dsp:sp>
    <dsp:sp modelId="{F8F2CDB1-A44D-E241-86EE-D694371B13EF}">
      <dsp:nvSpPr>
        <dsp:cNvPr id="0" name=""/>
        <dsp:cNvSpPr/>
      </dsp:nvSpPr>
      <dsp:spPr>
        <a:xfrm>
          <a:off x="1" y="1374296"/>
          <a:ext cx="4298077" cy="3165328"/>
        </a:xfrm>
        <a:prstGeom prst="rect">
          <a:avLst/>
        </a:prstGeom>
        <a:solidFill>
          <a:schemeClr val="tx1">
            <a:lumMod val="75000"/>
            <a:lumOff val="2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chemeClr val="bg1"/>
              </a:solidFill>
            </a:rPr>
            <a:t>Entity’s basis in the </a:t>
          </a:r>
          <a:r>
            <a:rPr lang="en-US" sz="2800" u="sng" kern="1200" dirty="0">
              <a:solidFill>
                <a:schemeClr val="bg1"/>
              </a:solidFill>
            </a:rPr>
            <a:t>assets</a:t>
          </a:r>
        </a:p>
        <a:p>
          <a:pPr marL="457200" lvl="2" indent="-228600" algn="l" defTabSz="889000">
            <a:lnSpc>
              <a:spcPct val="90000"/>
            </a:lnSpc>
            <a:spcBef>
              <a:spcPct val="0"/>
            </a:spcBef>
            <a:spcAft>
              <a:spcPct val="15000"/>
            </a:spcAft>
            <a:buFont typeface="Courier New" panose="02070309020205020404" pitchFamily="49" charset="0"/>
            <a:buChar char="o"/>
          </a:pPr>
          <a:r>
            <a:rPr lang="en-US" sz="2000" kern="1200" dirty="0">
              <a:solidFill>
                <a:schemeClr val="bg1"/>
              </a:solidFill>
            </a:rPr>
            <a:t>Ex: cost basis of timber</a:t>
          </a:r>
        </a:p>
        <a:p>
          <a:pPr marL="571500" lvl="2" indent="-285750" algn="l" defTabSz="1244600">
            <a:lnSpc>
              <a:spcPct val="90000"/>
            </a:lnSpc>
            <a:spcBef>
              <a:spcPct val="0"/>
            </a:spcBef>
            <a:spcAft>
              <a:spcPct val="15000"/>
            </a:spcAft>
            <a:buChar char="•"/>
          </a:pPr>
          <a:endParaRPr lang="en-US" sz="2800" kern="1200" dirty="0">
            <a:solidFill>
              <a:schemeClr val="bg1"/>
            </a:solidFill>
          </a:endParaRPr>
        </a:p>
        <a:p>
          <a:pPr marL="285750" lvl="1" indent="-285750" algn="l" defTabSz="1244600">
            <a:lnSpc>
              <a:spcPct val="90000"/>
            </a:lnSpc>
            <a:spcBef>
              <a:spcPct val="0"/>
            </a:spcBef>
            <a:spcAft>
              <a:spcPct val="15000"/>
            </a:spcAft>
            <a:buChar char="•"/>
          </a:pPr>
          <a:r>
            <a:rPr lang="en-US" sz="2800" kern="1200" dirty="0">
              <a:solidFill>
                <a:schemeClr val="bg1"/>
              </a:solidFill>
            </a:rPr>
            <a:t>Generally does </a:t>
          </a:r>
          <a:r>
            <a:rPr lang="en-US" sz="2800" u="sng" kern="1200" dirty="0">
              <a:solidFill>
                <a:schemeClr val="bg1"/>
              </a:solidFill>
            </a:rPr>
            <a:t>not</a:t>
          </a:r>
          <a:r>
            <a:rPr lang="en-US" sz="2800" kern="1200" dirty="0">
              <a:solidFill>
                <a:schemeClr val="bg1"/>
              </a:solidFill>
            </a:rPr>
            <a:t> receive a stepped-up basis unless a 754 election is made (for a partnership)</a:t>
          </a:r>
        </a:p>
      </dsp:txBody>
      <dsp:txXfrm>
        <a:off x="1" y="1374296"/>
        <a:ext cx="4298077" cy="3165328"/>
      </dsp:txXfrm>
    </dsp:sp>
    <dsp:sp modelId="{06140DB4-4DF2-0C4C-AC34-234482C4AD05}">
      <dsp:nvSpPr>
        <dsp:cNvPr id="0" name=""/>
        <dsp:cNvSpPr/>
      </dsp:nvSpPr>
      <dsp:spPr>
        <a:xfrm>
          <a:off x="4899852" y="284404"/>
          <a:ext cx="4298077" cy="1110542"/>
        </a:xfrm>
        <a:prstGeom prst="rect">
          <a:avLst/>
        </a:prstGeom>
        <a:solidFill>
          <a:schemeClr val="tx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0" tIns="203200" rIns="355600" bIns="203200" numCol="1" spcCol="1270" anchor="ctr" anchorCtr="0">
          <a:noAutofit/>
        </a:bodyPr>
        <a:lstStyle/>
        <a:p>
          <a:pPr marL="0" lvl="0" indent="0" algn="ctr" defTabSz="2222500">
            <a:lnSpc>
              <a:spcPct val="90000"/>
            </a:lnSpc>
            <a:spcBef>
              <a:spcPct val="0"/>
            </a:spcBef>
            <a:spcAft>
              <a:spcPct val="35000"/>
            </a:spcAft>
            <a:buNone/>
          </a:pPr>
          <a:r>
            <a:rPr lang="en-US" sz="5000" kern="1200" dirty="0"/>
            <a:t>Outside Basis</a:t>
          </a:r>
        </a:p>
      </dsp:txBody>
      <dsp:txXfrm>
        <a:off x="4899852" y="284404"/>
        <a:ext cx="4298077" cy="1110542"/>
      </dsp:txXfrm>
    </dsp:sp>
    <dsp:sp modelId="{56BC6989-B932-4C44-8F7E-A99C49F58570}">
      <dsp:nvSpPr>
        <dsp:cNvPr id="0" name=""/>
        <dsp:cNvSpPr/>
      </dsp:nvSpPr>
      <dsp:spPr>
        <a:xfrm>
          <a:off x="4899897" y="1360850"/>
          <a:ext cx="4298077" cy="3165328"/>
        </a:xfrm>
        <a:prstGeom prst="rect">
          <a:avLst/>
        </a:prstGeom>
        <a:solidFill>
          <a:schemeClr val="tx1">
            <a:lumMod val="75000"/>
            <a:lumOff val="2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1200150">
            <a:lnSpc>
              <a:spcPct val="90000"/>
            </a:lnSpc>
            <a:spcBef>
              <a:spcPct val="0"/>
            </a:spcBef>
            <a:spcAft>
              <a:spcPct val="15000"/>
            </a:spcAft>
            <a:buChar char="•"/>
          </a:pPr>
          <a:r>
            <a:rPr lang="en-US" sz="2700" kern="1200" dirty="0">
              <a:solidFill>
                <a:schemeClr val="bg1"/>
              </a:solidFill>
            </a:rPr>
            <a:t>Owner's basis in the </a:t>
          </a:r>
          <a:r>
            <a:rPr lang="en-US" sz="2700" u="sng" kern="1200" dirty="0">
              <a:solidFill>
                <a:schemeClr val="bg1"/>
              </a:solidFill>
            </a:rPr>
            <a:t>ownership interest</a:t>
          </a:r>
        </a:p>
        <a:p>
          <a:pPr marL="457200" lvl="2" indent="-228600" algn="l" defTabSz="889000">
            <a:lnSpc>
              <a:spcPct val="90000"/>
            </a:lnSpc>
            <a:spcBef>
              <a:spcPct val="0"/>
            </a:spcBef>
            <a:spcAft>
              <a:spcPct val="15000"/>
            </a:spcAft>
            <a:buFont typeface="Courier New" panose="02070309020205020404" pitchFamily="49" charset="0"/>
            <a:buChar char="o"/>
          </a:pPr>
          <a:r>
            <a:rPr lang="en-US" sz="2000" kern="1200" dirty="0">
              <a:solidFill>
                <a:schemeClr val="bg1"/>
              </a:solidFill>
            </a:rPr>
            <a:t>Ex: cost basis of LLC interest</a:t>
          </a:r>
        </a:p>
        <a:p>
          <a:pPr marL="457200" lvl="2" indent="-228600" algn="l" defTabSz="1200150">
            <a:lnSpc>
              <a:spcPct val="90000"/>
            </a:lnSpc>
            <a:spcBef>
              <a:spcPct val="0"/>
            </a:spcBef>
            <a:spcAft>
              <a:spcPct val="15000"/>
            </a:spcAft>
            <a:buChar char="•"/>
          </a:pPr>
          <a:endParaRPr lang="en-US" sz="2700" kern="1200" dirty="0">
            <a:solidFill>
              <a:schemeClr val="bg1"/>
            </a:solidFill>
          </a:endParaRPr>
        </a:p>
        <a:p>
          <a:pPr marL="228600" lvl="1" indent="-228600" algn="l" defTabSz="1200150">
            <a:lnSpc>
              <a:spcPct val="90000"/>
            </a:lnSpc>
            <a:spcBef>
              <a:spcPct val="0"/>
            </a:spcBef>
            <a:spcAft>
              <a:spcPct val="15000"/>
            </a:spcAft>
            <a:buChar char="•"/>
          </a:pPr>
          <a:r>
            <a:rPr lang="en-US" sz="2700" kern="1200" dirty="0">
              <a:solidFill>
                <a:schemeClr val="bg1"/>
              </a:solidFill>
            </a:rPr>
            <a:t>Generally receives a stepped-up basis when inherited</a:t>
          </a:r>
        </a:p>
        <a:p>
          <a:pPr marL="457200" lvl="2" indent="-228600" algn="l" defTabSz="1200150">
            <a:lnSpc>
              <a:spcPct val="90000"/>
            </a:lnSpc>
            <a:spcBef>
              <a:spcPct val="0"/>
            </a:spcBef>
            <a:spcAft>
              <a:spcPct val="15000"/>
            </a:spcAft>
            <a:buChar char="•"/>
          </a:pPr>
          <a:endParaRPr lang="en-US" sz="2700" kern="1200" dirty="0"/>
        </a:p>
      </dsp:txBody>
      <dsp:txXfrm>
        <a:off x="4899897" y="1360850"/>
        <a:ext cx="4298077" cy="31653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64F97-E456-334D-92F0-17F6C9AB8E6F}">
      <dsp:nvSpPr>
        <dsp:cNvPr id="0" name=""/>
        <dsp:cNvSpPr/>
      </dsp:nvSpPr>
      <dsp:spPr>
        <a:xfrm>
          <a:off x="4064000" y="2043259"/>
          <a:ext cx="2224013" cy="771971"/>
        </a:xfrm>
        <a:custGeom>
          <a:avLst/>
          <a:gdLst/>
          <a:ahLst/>
          <a:cxnLst/>
          <a:rect l="0" t="0" r="0" b="0"/>
          <a:pathLst>
            <a:path>
              <a:moveTo>
                <a:pt x="0" y="0"/>
              </a:moveTo>
              <a:lnTo>
                <a:pt x="0" y="385985"/>
              </a:lnTo>
              <a:lnTo>
                <a:pt x="2224013" y="385985"/>
              </a:lnTo>
              <a:lnTo>
                <a:pt x="2224013" y="771971"/>
              </a:lnTo>
            </a:path>
          </a:pathLst>
        </a:custGeom>
        <a:noFill/>
        <a:ln w="6350" cap="flat" cmpd="sng" algn="ctr">
          <a:solidFill>
            <a:schemeClr val="dk1"/>
          </a:solidFill>
          <a:prstDash val="solid"/>
          <a:miter lim="800000"/>
        </a:ln>
        <a:effectLst/>
      </dsp:spPr>
      <dsp:style>
        <a:lnRef idx="1">
          <a:schemeClr val="dk1"/>
        </a:lnRef>
        <a:fillRef idx="0">
          <a:schemeClr val="dk1"/>
        </a:fillRef>
        <a:effectRef idx="0">
          <a:schemeClr val="dk1"/>
        </a:effectRef>
        <a:fontRef idx="minor">
          <a:schemeClr val="tx1"/>
        </a:fontRef>
      </dsp:style>
    </dsp:sp>
    <dsp:sp modelId="{BDC27DD9-DD7E-9640-92F2-BA93E862E66A}">
      <dsp:nvSpPr>
        <dsp:cNvPr id="0" name=""/>
        <dsp:cNvSpPr/>
      </dsp:nvSpPr>
      <dsp:spPr>
        <a:xfrm>
          <a:off x="1839986" y="2043259"/>
          <a:ext cx="2224013" cy="771971"/>
        </a:xfrm>
        <a:custGeom>
          <a:avLst/>
          <a:gdLst/>
          <a:ahLst/>
          <a:cxnLst/>
          <a:rect l="0" t="0" r="0" b="0"/>
          <a:pathLst>
            <a:path>
              <a:moveTo>
                <a:pt x="2224013" y="0"/>
              </a:moveTo>
              <a:lnTo>
                <a:pt x="2224013" y="385985"/>
              </a:lnTo>
              <a:lnTo>
                <a:pt x="0" y="385985"/>
              </a:lnTo>
              <a:lnTo>
                <a:pt x="0" y="771971"/>
              </a:lnTo>
            </a:path>
          </a:pathLst>
        </a:custGeom>
        <a:noFill/>
        <a:ln w="6350" cap="flat" cmpd="sng" algn="ctr">
          <a:solidFill>
            <a:schemeClr val="dk1"/>
          </a:solidFill>
          <a:prstDash val="solid"/>
          <a:miter lim="800000"/>
        </a:ln>
        <a:effectLst/>
      </dsp:spPr>
      <dsp:style>
        <a:lnRef idx="1">
          <a:schemeClr val="dk1"/>
        </a:lnRef>
        <a:fillRef idx="0">
          <a:schemeClr val="dk1"/>
        </a:fillRef>
        <a:effectRef idx="0">
          <a:schemeClr val="dk1"/>
        </a:effectRef>
        <a:fontRef idx="minor">
          <a:schemeClr val="tx1"/>
        </a:fontRef>
      </dsp:style>
    </dsp:sp>
    <dsp:sp modelId="{5A8FB8EB-03FA-7F4B-AED4-67F9D7CE098D}">
      <dsp:nvSpPr>
        <dsp:cNvPr id="0" name=""/>
        <dsp:cNvSpPr/>
      </dsp:nvSpPr>
      <dsp:spPr>
        <a:xfrm>
          <a:off x="2225972" y="205232"/>
          <a:ext cx="3676054" cy="1838027"/>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u="sng" kern="1200" dirty="0"/>
            <a:t>General Rule</a:t>
          </a:r>
        </a:p>
        <a:p>
          <a:pPr marL="0" lvl="0" indent="0" algn="ctr" defTabSz="1422400">
            <a:lnSpc>
              <a:spcPct val="90000"/>
            </a:lnSpc>
            <a:spcBef>
              <a:spcPct val="0"/>
            </a:spcBef>
            <a:spcAft>
              <a:spcPct val="35000"/>
            </a:spcAft>
            <a:buNone/>
          </a:pPr>
          <a:r>
            <a:rPr lang="en-US" sz="2000" kern="1200" dirty="0"/>
            <a:t>Reforestation costs must be capitalized and </a:t>
          </a:r>
          <a:r>
            <a:rPr lang="en-US" sz="2000" b="1" kern="1200" dirty="0"/>
            <a:t>deducted when the timber is sold or harvested</a:t>
          </a:r>
          <a:endParaRPr lang="en-US" sz="2000" b="1" u="sng" kern="1200" dirty="0"/>
        </a:p>
      </dsp:txBody>
      <dsp:txXfrm>
        <a:off x="2225972" y="205232"/>
        <a:ext cx="3676054" cy="1838027"/>
      </dsp:txXfrm>
    </dsp:sp>
    <dsp:sp modelId="{26F20708-E6FB-F74D-A2F6-BB742F7F34DF}">
      <dsp:nvSpPr>
        <dsp:cNvPr id="0" name=""/>
        <dsp:cNvSpPr/>
      </dsp:nvSpPr>
      <dsp:spPr>
        <a:xfrm>
          <a:off x="1959" y="2815231"/>
          <a:ext cx="3676054" cy="2398202"/>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u="sng" kern="1200" dirty="0"/>
            <a:t>Exception A – IRC § 194(b)</a:t>
          </a:r>
        </a:p>
        <a:p>
          <a:pPr marL="0" lvl="0" indent="0" algn="ctr" defTabSz="1422400">
            <a:lnSpc>
              <a:spcPct val="90000"/>
            </a:lnSpc>
            <a:spcBef>
              <a:spcPct val="0"/>
            </a:spcBef>
            <a:spcAft>
              <a:spcPct val="35000"/>
            </a:spcAft>
            <a:buNone/>
          </a:pPr>
          <a:r>
            <a:rPr lang="en-US" sz="2000" kern="1200" dirty="0"/>
            <a:t>Qualified reforestation expenditures may be </a:t>
          </a:r>
          <a:r>
            <a:rPr lang="en-US" sz="2000" b="1" kern="1200" dirty="0"/>
            <a:t>immediately expensed up to a maximum of $10,000</a:t>
          </a:r>
          <a:r>
            <a:rPr lang="en-US" sz="2000" kern="1200" dirty="0"/>
            <a:t> per tax year per Qualifying Timber Property</a:t>
          </a:r>
          <a:endParaRPr lang="en-US" sz="2000" u="none" kern="1200" dirty="0"/>
        </a:p>
      </dsp:txBody>
      <dsp:txXfrm>
        <a:off x="1959" y="2815231"/>
        <a:ext cx="3676054" cy="2398202"/>
      </dsp:txXfrm>
    </dsp:sp>
    <dsp:sp modelId="{678A244A-ABDB-3547-AD28-BD7D985CE0E8}">
      <dsp:nvSpPr>
        <dsp:cNvPr id="0" name=""/>
        <dsp:cNvSpPr/>
      </dsp:nvSpPr>
      <dsp:spPr>
        <a:xfrm>
          <a:off x="4449985" y="2815231"/>
          <a:ext cx="3676054" cy="2389968"/>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u="sng" kern="1200" dirty="0"/>
            <a:t>Exception B – IRC § </a:t>
          </a:r>
          <a:r>
            <a:rPr lang="en-US" sz="3200" u="sng" kern="1200"/>
            <a:t>194(a)</a:t>
          </a:r>
          <a:endParaRPr lang="en-US" sz="3200" u="sng" kern="1200" dirty="0"/>
        </a:p>
        <a:p>
          <a:pPr marL="0" lvl="0" indent="0" algn="ctr" defTabSz="1422400">
            <a:lnSpc>
              <a:spcPct val="90000"/>
            </a:lnSpc>
            <a:spcBef>
              <a:spcPct val="0"/>
            </a:spcBef>
            <a:spcAft>
              <a:spcPct val="35000"/>
            </a:spcAft>
            <a:buNone/>
          </a:pPr>
          <a:r>
            <a:rPr lang="en-US" sz="2000" kern="1200" dirty="0"/>
            <a:t>Can </a:t>
          </a:r>
          <a:r>
            <a:rPr lang="en-US" sz="2000" b="1" kern="1200" dirty="0"/>
            <a:t>amortize qualified reforestation costs over 84 months (8 years)</a:t>
          </a:r>
        </a:p>
        <a:p>
          <a:pPr marL="0" lvl="0" indent="0" algn="ctr" defTabSz="1422400">
            <a:lnSpc>
              <a:spcPct val="90000"/>
            </a:lnSpc>
            <a:spcBef>
              <a:spcPct val="0"/>
            </a:spcBef>
            <a:spcAft>
              <a:spcPct val="35000"/>
            </a:spcAft>
            <a:buNone/>
          </a:pPr>
          <a:r>
            <a:rPr lang="en-US" sz="2000" b="1" kern="1200" dirty="0"/>
            <a:t>All eligible costs </a:t>
          </a:r>
          <a:r>
            <a:rPr lang="en-US" sz="2000" kern="1200" dirty="0"/>
            <a:t>may be amortized, not just up to $10,000</a:t>
          </a:r>
          <a:endParaRPr lang="en-US" sz="2000" u="none" kern="1200" dirty="0"/>
        </a:p>
      </dsp:txBody>
      <dsp:txXfrm>
        <a:off x="4449985" y="2815231"/>
        <a:ext cx="3676054" cy="23899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ZA" smtClean="0"/>
              <a:t>2025/03/18</a:t>
            </a:fld>
            <a:endParaRPr lang="en-ZA"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ZA" smtClean="0"/>
              <a:t>‹#›</a:t>
            </a:fld>
            <a:endParaRPr lang="en-ZA"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ZA" smtClean="0"/>
              <a:t>2025/03/18</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ZA" smtClean="0"/>
              <a:t>‹#›</a:t>
            </a:fld>
            <a:endParaRPr lang="en-ZA"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ZA" smtClean="0"/>
              <a:t>9</a:t>
            </a:fld>
            <a:endParaRPr lang="en-ZA" dirty="0"/>
          </a:p>
        </p:txBody>
      </p:sp>
    </p:spTree>
    <p:extLst>
      <p:ext uri="{BB962C8B-B14F-4D97-AF65-F5344CB8AC3E}">
        <p14:creationId xmlns:p14="http://schemas.microsoft.com/office/powerpoint/2010/main" val="266184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ZA" smtClean="0"/>
              <a:t>13</a:t>
            </a:fld>
            <a:endParaRPr lang="en-ZA" dirty="0"/>
          </a:p>
        </p:txBody>
      </p:sp>
    </p:spTree>
    <p:extLst>
      <p:ext uri="{BB962C8B-B14F-4D97-AF65-F5344CB8AC3E}">
        <p14:creationId xmlns:p14="http://schemas.microsoft.com/office/powerpoint/2010/main" val="284435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ZA" smtClean="0"/>
              <a:t>17</a:t>
            </a:fld>
            <a:endParaRPr lang="en-ZA" dirty="0"/>
          </a:p>
        </p:txBody>
      </p:sp>
    </p:spTree>
    <p:extLst>
      <p:ext uri="{BB962C8B-B14F-4D97-AF65-F5344CB8AC3E}">
        <p14:creationId xmlns:p14="http://schemas.microsoft.com/office/powerpoint/2010/main" val="262672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ZA" smtClean="0"/>
              <a:t>18</a:t>
            </a:fld>
            <a:endParaRPr lang="en-ZA" dirty="0"/>
          </a:p>
        </p:txBody>
      </p:sp>
    </p:spTree>
    <p:extLst>
      <p:ext uri="{BB962C8B-B14F-4D97-AF65-F5344CB8AC3E}">
        <p14:creationId xmlns:p14="http://schemas.microsoft.com/office/powerpoint/2010/main" val="150948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tx1"/>
                </a:solidFill>
                <a:latin typeface="+mj-lt"/>
              </a:defRPr>
            </a:lvl1pPr>
          </a:lstStyle>
          <a:p>
            <a:r>
              <a:rPr lang="en-US" dirty="0"/>
              <a:t>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11904" y="4650539"/>
            <a:ext cx="3401478" cy="1192038"/>
          </a:xfrm>
          <a:solidFill>
            <a:schemeClr val="tx1"/>
          </a:solidFill>
        </p:spPr>
        <p:txBody>
          <a:bodyPr lIns="252000" tIns="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ZA" dirty="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450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5129800" y="1511250"/>
            <a:ext cx="4500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CD4FE60C-ACE5-4516-8CB6-EEDD96DB7358}"/>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ZA" dirty="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916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572900" y="1511476"/>
            <a:ext cx="2916000" cy="4679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6713800" y="1511475"/>
            <a:ext cx="2916000" cy="467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ZA" dirty="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1764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290450" y="1512000"/>
            <a:ext cx="1764000" cy="467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4148900" y="1512000"/>
            <a:ext cx="1764000" cy="467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6007350" y="1507535"/>
            <a:ext cx="1764000" cy="467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7865800" y="1507535"/>
            <a:ext cx="1764000" cy="4683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solidFill>
              </a:defRPr>
            </a:lvl1pPr>
          </a:lstStyle>
          <a:p>
            <a:r>
              <a:rPr lang="en-ZA" dirty="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4" name="Slide Number Placehold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ZA" dirty="0"/>
              <a:t>Add a footer</a:t>
            </a:r>
          </a:p>
        </p:txBody>
      </p:sp>
      <p:sp>
        <p:nvSpPr>
          <p:cNvPr id="3" name="Slide Number Placehold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bwMode="auto">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dirty="0"/>
              <a:t>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21811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dirty="0"/>
              <a:t>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a:lstStyle>
            <a:lvl1pPr algn="r">
              <a:defRPr>
                <a:solidFill>
                  <a:schemeClr val="tx1"/>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445000" y="2908300"/>
            <a:ext cx="5184800" cy="3283700"/>
          </a:xfrm>
          <a:solidFill>
            <a:schemeClr val="bg1"/>
          </a:solidFill>
        </p:spPr>
        <p:txBody>
          <a:bodyPr lIns="180000" tIns="252000" rIns="25200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3823393" y="1343906"/>
            <a:ext cx="3736800" cy="3933645"/>
          </a:xfrm>
          <a:solidFill>
            <a:schemeClr val="bg1"/>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ZA" smtClean="0"/>
              <a:pPr/>
              <a:t>‹#›</a:t>
            </a:fld>
            <a:endParaRPr lang="en-ZA" dirty="0"/>
          </a:p>
        </p:txBody>
      </p:sp>
      <p:sp>
        <p:nvSpPr>
          <p:cNvPr id="9" name="Picture Placehold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9131100" cy="432000"/>
          </a:xfrm>
        </p:spPr>
        <p:txBody>
          <a:bodyPr/>
          <a:lstStyle/>
          <a:p>
            <a:r>
              <a:rPr lang="en-US"/>
              <a:t>Click to edit Master title style</a:t>
            </a:r>
            <a:endParaRPr lang="en-ZA" dirty="0"/>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ZA" dirty="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432296"/>
            <a:ext cx="4500000" cy="527076"/>
          </a:xfrm>
          <a:solidFill>
            <a:schemeClr val="tx1"/>
          </a:solidFill>
        </p:spPr>
        <p:txBody>
          <a:bodyPr lIns="180000" tIns="3600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4500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5129800" y="1433105"/>
            <a:ext cx="4500000" cy="525283"/>
          </a:xfrm>
          <a:solidFill>
            <a:schemeClr val="tx1"/>
          </a:solidFill>
        </p:spPr>
        <p:txBody>
          <a:bodyPr lIns="180000" tIns="36000" anchor="ctr"/>
          <a:lstStyle>
            <a:lvl1pPr marL="0" indent="0">
              <a:buNone/>
              <a:defRPr sz="2400" b="1" spc="-150">
                <a:solidFill>
                  <a:schemeClr val="bg1"/>
                </a:solidFill>
                <a:latin typeface="+mj-lt"/>
              </a:defRPr>
            </a:lvl1pPr>
          </a:lstStyle>
          <a:p>
            <a:pPr lvl="0"/>
            <a:r>
              <a:rPr lang="en-US"/>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5129800" y="2020359"/>
            <a:ext cx="4500000" cy="4170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ZA" dirty="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Enter your caption</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ZA" smtClean="0"/>
              <a:pPr/>
              <a:t>‹#›</a:t>
            </a:fld>
            <a:endParaRPr lang="en-ZA" dirty="0"/>
          </a:p>
        </p:txBody>
      </p:sp>
      <p:sp>
        <p:nvSpPr>
          <p:cNvPr id="5" name="Title 4">
            <a:extLst>
              <a:ext uri="{FF2B5EF4-FFF2-40B4-BE49-F238E27FC236}">
                <a16:creationId xmlns:a16="http://schemas.microsoft.com/office/drawing/2014/main" id="{16EFF903-F1F3-440A-B12C-9FD51606B0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anchor="ctr"/>
          <a:lstStyle>
            <a:lvl1pPr algn="ctr">
              <a:lnSpc>
                <a:spcPct val="100000"/>
              </a:lnSpc>
              <a:defRPr sz="6000" b="1" cap="all" spc="-300" baseline="0">
                <a:solidFill>
                  <a:schemeClr val="tx1"/>
                </a:solidFill>
                <a:latin typeface="+mj-lt"/>
              </a:defRPr>
            </a:lvl1pPr>
          </a:lstStyle>
          <a:p>
            <a:r>
              <a:rPr lang="en-US" dirty="0"/>
              <a:t>Thank you</a:t>
            </a:r>
            <a:endParaRPr lang="en-ZA" dirty="0"/>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Text Placehold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a:r>
              <a:rPr lang="en-US" dirty="0"/>
              <a:t>Full Name</a:t>
            </a:r>
            <a:endParaRPr lang="en-ZA" dirty="0"/>
          </a:p>
        </p:txBody>
      </p:sp>
      <p:sp>
        <p:nvSpPr>
          <p:cNvPr id="12" name="Text Placehold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dirty="0"/>
              <a:t>Phone Number</a:t>
            </a:r>
            <a:endParaRPr lang="en-ZA" dirty="0"/>
          </a:p>
        </p:txBody>
      </p:sp>
      <p:sp>
        <p:nvSpPr>
          <p:cNvPr id="13" name="Text Placehold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dirty="0"/>
              <a:t>Email or Social Media Handle</a:t>
            </a:r>
            <a:endParaRPr lang="en-ZA" dirty="0"/>
          </a:p>
        </p:txBody>
      </p:sp>
      <p:sp>
        <p:nvSpPr>
          <p:cNvPr id="14" name="Text Placehold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dirty="0"/>
              <a:t>Company Website</a:t>
            </a:r>
            <a:endParaRPr lang="en-ZA" dirty="0"/>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solidFill>
              </a:defRPr>
            </a:lvl1pPr>
          </a:lstStyle>
          <a:p>
            <a:r>
              <a:rPr lang="en-ZA" dirty="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90000"/>
                    <a:lumOff val="10000"/>
                  </a:schemeClr>
                </a:solidFill>
              </a:defRPr>
            </a:lvl1pPr>
            <a:lvl2pPr>
              <a:defRPr>
                <a:solidFill>
                  <a:schemeClr val="tx1">
                    <a:lumMod val="90000"/>
                    <a:lumOff val="10000"/>
                  </a:schemeClr>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r>
              <a:rPr lang="en-US" dirty="0"/>
              <a:t>Click to edit page title</a:t>
            </a:r>
            <a:endParaRPr lang="en-ZA"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r>
              <a:rPr lang="en-ZA"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fld id="{19B51A1E-902D-48AF-9020-955120F399B6}" type="slidenum">
              <a:rPr lang="en-ZA" smtClean="0"/>
              <a:pPr/>
              <a:t>‹#›</a:t>
            </a:fld>
            <a:endParaRPr lang="en-ZA" dirty="0"/>
          </a:p>
        </p:txBody>
      </p:sp>
      <p:sp>
        <p:nvSpPr>
          <p:cNvPr id="8" name="Rectangle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andrewbosserman.com/"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hyperlink" Target="http://andrewbosserman.com/" TargetMode="External"/><Relationship Id="rId5" Type="http://schemas.openxmlformats.org/officeDocument/2006/relationships/image" Target="../media/image19.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0" Type="http://schemas.openxmlformats.org/officeDocument/2006/relationships/image" Target="../media/image10.svg"/><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ood piece cut through the middle">
            <a:extLst>
              <a:ext uri="{FF2B5EF4-FFF2-40B4-BE49-F238E27FC236}">
                <a16:creationId xmlns:a16="http://schemas.microsoft.com/office/drawing/2014/main" id="{C0BA96B3-F713-41B0-A2E3-15E9039E474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9980476" y="0"/>
            <a:ext cx="2211524" cy="6858000"/>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00331" y="3206578"/>
            <a:ext cx="6798250" cy="1674470"/>
          </a:xfrm>
        </p:spPr>
        <p:txBody>
          <a:bodyPr/>
          <a:lstStyle/>
          <a:p>
            <a:r>
              <a:rPr lang="en-ZA" b="0" dirty="0"/>
              <a:t>The </a:t>
            </a:r>
            <a:r>
              <a:rPr lang="en-ZA" dirty="0"/>
              <a:t>top 5</a:t>
            </a:r>
            <a:r>
              <a:rPr lang="en-ZA" b="0" dirty="0"/>
              <a:t> ways Forest Landowners save Taxes</a:t>
            </a:r>
          </a:p>
        </p:txBody>
      </p:sp>
      <p:sp>
        <p:nvSpPr>
          <p:cNvPr id="8" name="Subtitle 3"/>
          <p:cNvSpPr>
            <a:spLocks noGrp="1"/>
          </p:cNvSpPr>
          <p:nvPr>
            <p:ph type="subTitle" idx="1"/>
          </p:nvPr>
        </p:nvSpPr>
        <p:spPr>
          <a:xfrm>
            <a:off x="7311904" y="4650539"/>
            <a:ext cx="3787356" cy="1192038"/>
          </a:xfrm>
        </p:spPr>
        <p:txBody>
          <a:bodyPr/>
          <a:lstStyle/>
          <a:p>
            <a:r>
              <a:rPr lang="en-US" dirty="0"/>
              <a:t>Andrew Bosserman, CPA</a:t>
            </a:r>
          </a:p>
          <a:p>
            <a:r>
              <a:rPr lang="en-US" dirty="0"/>
              <a:t>2025 Idaho Family Forest  Landowners &amp; Managers Conference</a:t>
            </a:r>
          </a:p>
        </p:txBody>
      </p:sp>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0009-C334-2941-93EC-182FEDE556F6}"/>
              </a:ext>
            </a:extLst>
          </p:cNvPr>
          <p:cNvSpPr>
            <a:spLocks noGrp="1"/>
          </p:cNvSpPr>
          <p:nvPr>
            <p:ph type="title"/>
          </p:nvPr>
        </p:nvSpPr>
        <p:spPr/>
        <p:txBody>
          <a:bodyPr/>
          <a:lstStyle/>
          <a:p>
            <a:r>
              <a:rPr lang="en-US" dirty="0"/>
              <a:t>Why is proper classification important?</a:t>
            </a:r>
          </a:p>
        </p:txBody>
      </p:sp>
      <p:sp>
        <p:nvSpPr>
          <p:cNvPr id="3" name="Text Placeholder 2">
            <a:extLst>
              <a:ext uri="{FF2B5EF4-FFF2-40B4-BE49-F238E27FC236}">
                <a16:creationId xmlns:a16="http://schemas.microsoft.com/office/drawing/2014/main" id="{3FC99DD8-314E-2D4F-8F2D-8FA5DE6ECCC8}"/>
              </a:ext>
            </a:extLst>
          </p:cNvPr>
          <p:cNvSpPr>
            <a:spLocks noGrp="1"/>
          </p:cNvSpPr>
          <p:nvPr>
            <p:ph type="body" sz="quarter" idx="32"/>
          </p:nvPr>
        </p:nvSpPr>
        <p:spPr/>
        <p:txBody>
          <a:bodyPr/>
          <a:lstStyle/>
          <a:p>
            <a:r>
              <a:rPr lang="en-US" dirty="0"/>
              <a:t>Business Classification Generally Results in a Lower Tax Liability</a:t>
            </a:r>
          </a:p>
        </p:txBody>
      </p:sp>
      <p:sp>
        <p:nvSpPr>
          <p:cNvPr id="14" name="Text Placeholder 13">
            <a:extLst>
              <a:ext uri="{FF2B5EF4-FFF2-40B4-BE49-F238E27FC236}">
                <a16:creationId xmlns:a16="http://schemas.microsoft.com/office/drawing/2014/main" id="{4CE4D9F3-3929-9A40-BFE4-0C14FC5A3760}"/>
              </a:ext>
            </a:extLst>
          </p:cNvPr>
          <p:cNvSpPr>
            <a:spLocks noGrp="1"/>
          </p:cNvSpPr>
          <p:nvPr>
            <p:ph type="body" idx="1"/>
          </p:nvPr>
        </p:nvSpPr>
        <p:spPr>
          <a:xfrm>
            <a:off x="432000" y="2547023"/>
            <a:ext cx="2811943" cy="527076"/>
          </a:xfrm>
        </p:spPr>
        <p:txBody>
          <a:bodyPr/>
          <a:lstStyle/>
          <a:p>
            <a:r>
              <a:rPr lang="en-US" dirty="0"/>
              <a:t>Business</a:t>
            </a:r>
          </a:p>
        </p:txBody>
      </p:sp>
      <p:sp>
        <p:nvSpPr>
          <p:cNvPr id="5" name="Content Placeholder 4">
            <a:extLst>
              <a:ext uri="{FF2B5EF4-FFF2-40B4-BE49-F238E27FC236}">
                <a16:creationId xmlns:a16="http://schemas.microsoft.com/office/drawing/2014/main" id="{C4DA23B6-0B14-9943-A01D-6528AE0B9B53}"/>
              </a:ext>
            </a:extLst>
          </p:cNvPr>
          <p:cNvSpPr>
            <a:spLocks noGrp="1"/>
          </p:cNvSpPr>
          <p:nvPr>
            <p:ph sz="half" idx="2"/>
          </p:nvPr>
        </p:nvSpPr>
        <p:spPr>
          <a:xfrm>
            <a:off x="432000" y="3135086"/>
            <a:ext cx="2811943" cy="3056914"/>
          </a:xfrm>
        </p:spPr>
        <p:txBody>
          <a:bodyPr/>
          <a:lstStyle/>
          <a:p>
            <a:r>
              <a:rPr lang="en-US" sz="2000" dirty="0">
                <a:solidFill>
                  <a:schemeClr val="tx1"/>
                </a:solidFill>
              </a:rPr>
              <a:t>Any </a:t>
            </a:r>
            <a:r>
              <a:rPr lang="en-US" sz="2000" b="1" dirty="0">
                <a:solidFill>
                  <a:schemeClr val="tx1"/>
                </a:solidFill>
              </a:rPr>
              <a:t>loss is often fully deductible </a:t>
            </a:r>
            <a:r>
              <a:rPr lang="en-US" sz="2000" dirty="0">
                <a:solidFill>
                  <a:schemeClr val="tx1"/>
                </a:solidFill>
              </a:rPr>
              <a:t>against other income</a:t>
            </a:r>
          </a:p>
          <a:p>
            <a:r>
              <a:rPr lang="en-US" sz="2000" dirty="0">
                <a:solidFill>
                  <a:schemeClr val="tx1"/>
                </a:solidFill>
              </a:rPr>
              <a:t>All </a:t>
            </a:r>
            <a:r>
              <a:rPr lang="en-US" sz="2000" b="1" dirty="0">
                <a:solidFill>
                  <a:schemeClr val="tx1"/>
                </a:solidFill>
              </a:rPr>
              <a:t>ordinary and necessary expenses are deductible</a:t>
            </a:r>
          </a:p>
        </p:txBody>
      </p:sp>
      <p:sp>
        <p:nvSpPr>
          <p:cNvPr id="6" name="Text Placeholder 5">
            <a:extLst>
              <a:ext uri="{FF2B5EF4-FFF2-40B4-BE49-F238E27FC236}">
                <a16:creationId xmlns:a16="http://schemas.microsoft.com/office/drawing/2014/main" id="{A54EB1B1-56FF-234F-BDBA-E8004ED41FD3}"/>
              </a:ext>
            </a:extLst>
          </p:cNvPr>
          <p:cNvSpPr>
            <a:spLocks noGrp="1"/>
          </p:cNvSpPr>
          <p:nvPr>
            <p:ph type="body" sz="quarter" idx="13"/>
          </p:nvPr>
        </p:nvSpPr>
        <p:spPr>
          <a:xfrm>
            <a:off x="3726456" y="2547023"/>
            <a:ext cx="2811943" cy="525283"/>
          </a:xfrm>
        </p:spPr>
        <p:txBody>
          <a:bodyPr/>
          <a:lstStyle/>
          <a:p>
            <a:r>
              <a:rPr lang="en-US" dirty="0"/>
              <a:t>Investment</a:t>
            </a:r>
          </a:p>
        </p:txBody>
      </p:sp>
      <p:sp>
        <p:nvSpPr>
          <p:cNvPr id="7" name="Text Placeholder 6">
            <a:extLst>
              <a:ext uri="{FF2B5EF4-FFF2-40B4-BE49-F238E27FC236}">
                <a16:creationId xmlns:a16="http://schemas.microsoft.com/office/drawing/2014/main" id="{40CBC5FF-F692-FD42-9F64-D440CC33DFE2}"/>
              </a:ext>
            </a:extLst>
          </p:cNvPr>
          <p:cNvSpPr>
            <a:spLocks noGrp="1"/>
          </p:cNvSpPr>
          <p:nvPr>
            <p:ph type="body" sz="quarter" idx="12"/>
          </p:nvPr>
        </p:nvSpPr>
        <p:spPr>
          <a:xfrm>
            <a:off x="3726457" y="3135086"/>
            <a:ext cx="2811943" cy="3070359"/>
          </a:xfrm>
        </p:spPr>
        <p:txBody>
          <a:bodyPr/>
          <a:lstStyle/>
          <a:p>
            <a:r>
              <a:rPr lang="en-US" sz="2000" dirty="0"/>
              <a:t>All income is taxable</a:t>
            </a:r>
          </a:p>
          <a:p>
            <a:r>
              <a:rPr lang="en-US" sz="2000" b="1" dirty="0"/>
              <a:t>Very few (if any) expenses are deductible</a:t>
            </a:r>
          </a:p>
        </p:txBody>
      </p:sp>
      <p:sp>
        <p:nvSpPr>
          <p:cNvPr id="8" name="Slide Number Placeholder 7">
            <a:extLst>
              <a:ext uri="{FF2B5EF4-FFF2-40B4-BE49-F238E27FC236}">
                <a16:creationId xmlns:a16="http://schemas.microsoft.com/office/drawing/2014/main" id="{BC2DA2AA-C845-F64D-9BC8-C8A734549939}"/>
              </a:ext>
            </a:extLst>
          </p:cNvPr>
          <p:cNvSpPr>
            <a:spLocks noGrp="1"/>
          </p:cNvSpPr>
          <p:nvPr>
            <p:ph type="sldNum" sz="quarter" idx="33"/>
          </p:nvPr>
        </p:nvSpPr>
        <p:spPr/>
        <p:txBody>
          <a:bodyPr/>
          <a:lstStyle/>
          <a:p>
            <a:fld id="{19B51A1E-902D-48AF-9020-955120F399B6}" type="slidenum">
              <a:rPr lang="en-ZA" smtClean="0"/>
              <a:pPr/>
              <a:t>10</a:t>
            </a:fld>
            <a:endParaRPr lang="en-ZA" dirty="0"/>
          </a:p>
        </p:txBody>
      </p:sp>
      <p:sp>
        <p:nvSpPr>
          <p:cNvPr id="22" name="Text Placeholder 5">
            <a:extLst>
              <a:ext uri="{FF2B5EF4-FFF2-40B4-BE49-F238E27FC236}">
                <a16:creationId xmlns:a16="http://schemas.microsoft.com/office/drawing/2014/main" id="{AE2A954D-6055-3A48-AB37-A12585F79D78}"/>
              </a:ext>
            </a:extLst>
          </p:cNvPr>
          <p:cNvSpPr txBox="1">
            <a:spLocks/>
          </p:cNvSpPr>
          <p:nvPr/>
        </p:nvSpPr>
        <p:spPr>
          <a:xfrm>
            <a:off x="6817856" y="2547022"/>
            <a:ext cx="2811943" cy="525283"/>
          </a:xfrm>
          <a:prstGeom prst="rect">
            <a:avLst/>
          </a:prstGeom>
          <a:solidFill>
            <a:schemeClr val="tx1"/>
          </a:solidFill>
        </p:spPr>
        <p:txBody>
          <a:bodyPr vert="horz" lIns="180000" tIns="3600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spc="-150">
                <a:solidFill>
                  <a:schemeClr val="bg1"/>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Personal</a:t>
            </a:r>
          </a:p>
        </p:txBody>
      </p:sp>
      <p:sp>
        <p:nvSpPr>
          <p:cNvPr id="23" name="Text Placeholder 6">
            <a:extLst>
              <a:ext uri="{FF2B5EF4-FFF2-40B4-BE49-F238E27FC236}">
                <a16:creationId xmlns:a16="http://schemas.microsoft.com/office/drawing/2014/main" id="{7D3E42E2-4229-EB46-A62B-5EFC2F41A136}"/>
              </a:ext>
            </a:extLst>
          </p:cNvPr>
          <p:cNvSpPr txBox="1">
            <a:spLocks/>
          </p:cNvSpPr>
          <p:nvPr/>
        </p:nvSpPr>
        <p:spPr>
          <a:xfrm>
            <a:off x="6817857" y="3135086"/>
            <a:ext cx="2811943" cy="3070359"/>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All income is taxable</a:t>
            </a:r>
          </a:p>
          <a:p>
            <a:r>
              <a:rPr lang="en-US" sz="2000" b="1" dirty="0"/>
              <a:t>No expenses are deductible </a:t>
            </a:r>
            <a:r>
              <a:rPr lang="en-US" sz="2000" dirty="0"/>
              <a:t>(except possibly some personal itemized deductions)</a:t>
            </a:r>
          </a:p>
          <a:p>
            <a:r>
              <a:rPr lang="en-US" sz="2000" b="1" dirty="0"/>
              <a:t>Loss is not deductible</a:t>
            </a:r>
          </a:p>
        </p:txBody>
      </p:sp>
      <p:sp>
        <p:nvSpPr>
          <p:cNvPr id="25" name="5-Point Star 24">
            <a:extLst>
              <a:ext uri="{FF2B5EF4-FFF2-40B4-BE49-F238E27FC236}">
                <a16:creationId xmlns:a16="http://schemas.microsoft.com/office/drawing/2014/main" id="{CEAB05AC-0696-7E4A-B685-9B23A7526C32}"/>
              </a:ext>
            </a:extLst>
          </p:cNvPr>
          <p:cNvSpPr/>
          <p:nvPr/>
        </p:nvSpPr>
        <p:spPr>
          <a:xfrm>
            <a:off x="1489628" y="1939822"/>
            <a:ext cx="696686" cy="576708"/>
          </a:xfrm>
          <a:prstGeom prst="star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66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CE41-82EB-1C4A-92D9-AEAF328FAD7A}"/>
              </a:ext>
            </a:extLst>
          </p:cNvPr>
          <p:cNvSpPr>
            <a:spLocks noGrp="1"/>
          </p:cNvSpPr>
          <p:nvPr>
            <p:ph type="ctrTitle"/>
          </p:nvPr>
        </p:nvSpPr>
        <p:spPr>
          <a:xfrm>
            <a:off x="286989" y="4346296"/>
            <a:ext cx="9443419" cy="1674470"/>
          </a:xfrm>
        </p:spPr>
        <p:txBody>
          <a:bodyPr/>
          <a:lstStyle/>
          <a:p>
            <a:r>
              <a:rPr lang="en-US" dirty="0"/>
              <a:t>Elect Capital Gain Treatment on Timber Sales</a:t>
            </a:r>
          </a:p>
        </p:txBody>
      </p:sp>
      <p:sp>
        <p:nvSpPr>
          <p:cNvPr id="4" name="Slide Number Placeholder 3">
            <a:extLst>
              <a:ext uri="{FF2B5EF4-FFF2-40B4-BE49-F238E27FC236}">
                <a16:creationId xmlns:a16="http://schemas.microsoft.com/office/drawing/2014/main" id="{8A5E9457-A111-DF4B-AD35-D867F8B590D4}"/>
              </a:ext>
            </a:extLst>
          </p:cNvPr>
          <p:cNvSpPr>
            <a:spLocks noGrp="1"/>
          </p:cNvSpPr>
          <p:nvPr>
            <p:ph type="sldNum" sz="quarter" idx="11"/>
          </p:nvPr>
        </p:nvSpPr>
        <p:spPr/>
        <p:txBody>
          <a:bodyPr/>
          <a:lstStyle/>
          <a:p>
            <a:fld id="{19B51A1E-902D-48AF-9020-955120F399B6}" type="slidenum">
              <a:rPr lang="en-ZA" smtClean="0"/>
              <a:pPr/>
              <a:t>11</a:t>
            </a:fld>
            <a:endParaRPr lang="en-ZA" dirty="0"/>
          </a:p>
        </p:txBody>
      </p:sp>
      <p:sp>
        <p:nvSpPr>
          <p:cNvPr id="5" name="Oval 4">
            <a:extLst>
              <a:ext uri="{FF2B5EF4-FFF2-40B4-BE49-F238E27FC236}">
                <a16:creationId xmlns:a16="http://schemas.microsoft.com/office/drawing/2014/main" id="{0B3B5E64-F3BD-8448-8F98-AAE81E71C59E}"/>
              </a:ext>
            </a:extLst>
          </p:cNvPr>
          <p:cNvSpPr/>
          <p:nvPr/>
        </p:nvSpPr>
        <p:spPr>
          <a:xfrm>
            <a:off x="-80682" y="-86131"/>
            <a:ext cx="1945341" cy="1846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tx1"/>
                </a:solidFill>
              </a:rPr>
              <a:t>2</a:t>
            </a:r>
          </a:p>
        </p:txBody>
      </p:sp>
    </p:spTree>
    <p:extLst>
      <p:ext uri="{BB962C8B-B14F-4D97-AF65-F5344CB8AC3E}">
        <p14:creationId xmlns:p14="http://schemas.microsoft.com/office/powerpoint/2010/main" val="1317738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Income vs Capital Gain Income</a:t>
            </a:r>
          </a:p>
        </p:txBody>
      </p:sp>
      <p:sp>
        <p:nvSpPr>
          <p:cNvPr id="3" name="Text Placeholder 2"/>
          <p:cNvSpPr>
            <a:spLocks noGrp="1"/>
          </p:cNvSpPr>
          <p:nvPr>
            <p:ph type="body" sz="quarter" idx="32"/>
          </p:nvPr>
        </p:nvSpPr>
        <p:spPr/>
        <p:txBody>
          <a:bodyPr/>
          <a:lstStyle/>
          <a:p>
            <a:endParaRPr lang="en-US"/>
          </a:p>
        </p:txBody>
      </p:sp>
      <p:sp>
        <p:nvSpPr>
          <p:cNvPr id="4" name="Content Placeholder 3"/>
          <p:cNvSpPr>
            <a:spLocks noGrp="1"/>
          </p:cNvSpPr>
          <p:nvPr>
            <p:ph idx="1"/>
          </p:nvPr>
        </p:nvSpPr>
        <p:spPr/>
        <p:txBody>
          <a:bodyPr/>
          <a:lstStyle/>
          <a:p>
            <a:pPr lvl="1"/>
            <a:endParaRPr lang="en-US" b="1" u="sng" dirty="0"/>
          </a:p>
          <a:p>
            <a:pPr marL="266700" lvl="1" indent="0">
              <a:buNone/>
            </a:pPr>
            <a:endParaRPr lang="en-US" dirty="0"/>
          </a:p>
        </p:txBody>
      </p:sp>
      <p:sp>
        <p:nvSpPr>
          <p:cNvPr id="5" name="Slide Number Placeholder 4"/>
          <p:cNvSpPr>
            <a:spLocks noGrp="1"/>
          </p:cNvSpPr>
          <p:nvPr>
            <p:ph type="sldNum" sz="quarter" idx="33"/>
          </p:nvPr>
        </p:nvSpPr>
        <p:spPr/>
        <p:txBody>
          <a:bodyPr/>
          <a:lstStyle/>
          <a:p>
            <a:fld id="{19B51A1E-902D-48AF-9020-955120F399B6}" type="slidenum">
              <a:rPr lang="en-ZA" smtClean="0"/>
              <a:pPr/>
              <a:t>12</a:t>
            </a:fld>
            <a:endParaRPr lang="en-ZA" dirty="0"/>
          </a:p>
        </p:txBody>
      </p:sp>
      <p:graphicFrame>
        <p:nvGraphicFramePr>
          <p:cNvPr id="6" name="Table 5">
            <a:extLst>
              <a:ext uri="{FF2B5EF4-FFF2-40B4-BE49-F238E27FC236}">
                <a16:creationId xmlns:a16="http://schemas.microsoft.com/office/drawing/2014/main" id="{06A5AEA2-78F1-9648-B2DF-24ACC43D5D6E}"/>
              </a:ext>
            </a:extLst>
          </p:cNvPr>
          <p:cNvGraphicFramePr>
            <a:graphicFrameLocks noGrp="1"/>
          </p:cNvGraphicFramePr>
          <p:nvPr>
            <p:extLst>
              <p:ext uri="{D42A27DB-BD31-4B8C-83A1-F6EECF244321}">
                <p14:modId xmlns:p14="http://schemas.microsoft.com/office/powerpoint/2010/main" val="2187521277"/>
              </p:ext>
            </p:extLst>
          </p:nvPr>
        </p:nvGraphicFramePr>
        <p:xfrm>
          <a:off x="431801" y="1820884"/>
          <a:ext cx="9198116" cy="3661957"/>
        </p:xfrm>
        <a:graphic>
          <a:graphicData uri="http://schemas.openxmlformats.org/drawingml/2006/table">
            <a:tbl>
              <a:tblPr firstRow="1" bandRow="1">
                <a:tableStyleId>{073A0DAA-6AF3-43AB-8588-CEC1D06C72B9}</a:tableStyleId>
              </a:tblPr>
              <a:tblGrid>
                <a:gridCol w="4527825">
                  <a:extLst>
                    <a:ext uri="{9D8B030D-6E8A-4147-A177-3AD203B41FA5}">
                      <a16:colId xmlns:a16="http://schemas.microsoft.com/office/drawing/2014/main" val="416325236"/>
                    </a:ext>
                  </a:extLst>
                </a:gridCol>
                <a:gridCol w="4670291">
                  <a:extLst>
                    <a:ext uri="{9D8B030D-6E8A-4147-A177-3AD203B41FA5}">
                      <a16:colId xmlns:a16="http://schemas.microsoft.com/office/drawing/2014/main" val="916023420"/>
                    </a:ext>
                  </a:extLst>
                </a:gridCol>
              </a:tblGrid>
              <a:tr h="478177">
                <a:tc>
                  <a:txBody>
                    <a:bodyPr/>
                    <a:lstStyle/>
                    <a:p>
                      <a:pPr algn="ctr"/>
                      <a:r>
                        <a:rPr lang="en-US" sz="2000" dirty="0"/>
                        <a:t>Ordinary Income</a:t>
                      </a:r>
                    </a:p>
                  </a:txBody>
                  <a:tcPr/>
                </a:tc>
                <a:tc>
                  <a:txBody>
                    <a:bodyPr/>
                    <a:lstStyle/>
                    <a:p>
                      <a:pPr algn="ctr"/>
                      <a:r>
                        <a:rPr lang="en-US" sz="2000" dirty="0"/>
                        <a:t>Capital Gain Income</a:t>
                      </a:r>
                    </a:p>
                  </a:txBody>
                  <a:tcPr/>
                </a:tc>
                <a:extLst>
                  <a:ext uri="{0D108BD9-81ED-4DB2-BD59-A6C34878D82A}">
                    <a16:rowId xmlns:a16="http://schemas.microsoft.com/office/drawing/2014/main" val="3928059930"/>
                  </a:ext>
                </a:extLst>
              </a:tr>
              <a:tr h="478177">
                <a:tc>
                  <a:txBody>
                    <a:bodyPr/>
                    <a:lstStyle/>
                    <a:p>
                      <a:pPr algn="ctr"/>
                      <a:r>
                        <a:rPr lang="en-US" sz="2000" dirty="0"/>
                        <a:t>Most often wages, interest income, and </a:t>
                      </a:r>
                      <a:r>
                        <a:rPr lang="en-US" sz="2000" b="1" dirty="0"/>
                        <a:t>self-employment/business income</a:t>
                      </a:r>
                    </a:p>
                  </a:txBody>
                  <a:tcPr/>
                </a:tc>
                <a:tc>
                  <a:txBody>
                    <a:bodyPr/>
                    <a:lstStyle/>
                    <a:p>
                      <a:pPr algn="ctr"/>
                      <a:r>
                        <a:rPr lang="en-US" sz="2000" dirty="0"/>
                        <a:t>Profit from the sale of an investment held more than one year</a:t>
                      </a:r>
                    </a:p>
                  </a:txBody>
                  <a:tcPr/>
                </a:tc>
                <a:extLst>
                  <a:ext uri="{0D108BD9-81ED-4DB2-BD59-A6C34878D82A}">
                    <a16:rowId xmlns:a16="http://schemas.microsoft.com/office/drawing/2014/main" val="3389244256"/>
                  </a:ext>
                </a:extLst>
              </a:tr>
              <a:tr h="825346">
                <a:tc>
                  <a:txBody>
                    <a:bodyPr/>
                    <a:lstStyle/>
                    <a:p>
                      <a:pPr algn="ctr"/>
                      <a:r>
                        <a:rPr lang="en-US" sz="2000" dirty="0"/>
                        <a:t>All income other than capital gain income</a:t>
                      </a:r>
                    </a:p>
                  </a:txBody>
                  <a:tcPr/>
                </a:tc>
                <a:tc>
                  <a:txBody>
                    <a:bodyPr/>
                    <a:lstStyle/>
                    <a:p>
                      <a:pPr algn="ctr"/>
                      <a:r>
                        <a:rPr lang="en-US" sz="2000" dirty="0"/>
                        <a:t>Most often from the sales of stocks, bonds, or real estate</a:t>
                      </a:r>
                    </a:p>
                  </a:txBody>
                  <a:tcPr/>
                </a:tc>
                <a:extLst>
                  <a:ext uri="{0D108BD9-81ED-4DB2-BD59-A6C34878D82A}">
                    <a16:rowId xmlns:a16="http://schemas.microsoft.com/office/drawing/2014/main" val="686622361"/>
                  </a:ext>
                </a:extLst>
              </a:tr>
              <a:tr h="478177">
                <a:tc>
                  <a:txBody>
                    <a:bodyPr/>
                    <a:lstStyle/>
                    <a:p>
                      <a:pPr algn="ctr"/>
                      <a:r>
                        <a:rPr lang="en-US" sz="2000" dirty="0"/>
                        <a:t>Taxed at ordinary income rates (</a:t>
                      </a:r>
                      <a:r>
                        <a:rPr lang="en-US" sz="2000" b="1" dirty="0"/>
                        <a:t>highest rates</a:t>
                      </a:r>
                      <a:r>
                        <a:rPr lang="en-US" sz="2000" dirty="0"/>
                        <a:t>)</a:t>
                      </a:r>
                    </a:p>
                  </a:txBody>
                  <a:tcPr/>
                </a:tc>
                <a:tc>
                  <a:txBody>
                    <a:bodyPr/>
                    <a:lstStyle/>
                    <a:p>
                      <a:pPr algn="ctr"/>
                      <a:r>
                        <a:rPr lang="en-US" sz="2000" dirty="0"/>
                        <a:t>Taxed at </a:t>
                      </a:r>
                      <a:r>
                        <a:rPr lang="en-US" sz="2000" b="1" dirty="0"/>
                        <a:t>preferential rates</a:t>
                      </a:r>
                    </a:p>
                  </a:txBody>
                  <a:tcPr/>
                </a:tc>
                <a:extLst>
                  <a:ext uri="{0D108BD9-81ED-4DB2-BD59-A6C34878D82A}">
                    <a16:rowId xmlns:a16="http://schemas.microsoft.com/office/drawing/2014/main" val="2992741678"/>
                  </a:ext>
                </a:extLst>
              </a:tr>
              <a:tr h="478177">
                <a:tc>
                  <a:txBody>
                    <a:bodyPr/>
                    <a:lstStyle/>
                    <a:p>
                      <a:pPr algn="ctr"/>
                      <a:r>
                        <a:rPr lang="en-US" sz="2000" dirty="0"/>
                        <a:t>May be </a:t>
                      </a:r>
                      <a:r>
                        <a:rPr lang="en-US" sz="2000" b="1" dirty="0"/>
                        <a:t>subject to </a:t>
                      </a:r>
                      <a:r>
                        <a:rPr lang="en-US" sz="2000" dirty="0"/>
                        <a:t>employment taxes</a:t>
                      </a:r>
                    </a:p>
                  </a:txBody>
                  <a:tcPr/>
                </a:tc>
                <a:tc>
                  <a:txBody>
                    <a:bodyPr/>
                    <a:lstStyle/>
                    <a:p>
                      <a:pPr algn="ctr"/>
                      <a:r>
                        <a:rPr lang="en-US" sz="2000" b="1" dirty="0"/>
                        <a:t>Not</a:t>
                      </a:r>
                      <a:r>
                        <a:rPr lang="en-US" sz="2000" dirty="0"/>
                        <a:t> subject to employment taxes</a:t>
                      </a:r>
                    </a:p>
                  </a:txBody>
                  <a:tcPr/>
                </a:tc>
                <a:extLst>
                  <a:ext uri="{0D108BD9-81ED-4DB2-BD59-A6C34878D82A}">
                    <a16:rowId xmlns:a16="http://schemas.microsoft.com/office/drawing/2014/main" val="3804609635"/>
                  </a:ext>
                </a:extLst>
              </a:tr>
              <a:tr h="478177">
                <a:tc>
                  <a:txBody>
                    <a:bodyPr/>
                    <a:lstStyle/>
                    <a:p>
                      <a:pPr algn="ctr"/>
                      <a:endParaRPr lang="en-US" sz="2000"/>
                    </a:p>
                  </a:txBody>
                  <a:tcPr/>
                </a:tc>
                <a:tc>
                  <a:txBody>
                    <a:bodyPr/>
                    <a:lstStyle/>
                    <a:p>
                      <a:pPr algn="ctr"/>
                      <a:r>
                        <a:rPr lang="en-US" sz="2000" b="1" dirty="0"/>
                        <a:t>Sales of timber can qualify</a:t>
                      </a:r>
                    </a:p>
                  </a:txBody>
                  <a:tcPr/>
                </a:tc>
                <a:extLst>
                  <a:ext uri="{0D108BD9-81ED-4DB2-BD59-A6C34878D82A}">
                    <a16:rowId xmlns:a16="http://schemas.microsoft.com/office/drawing/2014/main" val="948044477"/>
                  </a:ext>
                </a:extLst>
              </a:tr>
            </a:tbl>
          </a:graphicData>
        </a:graphic>
      </p:graphicFrame>
      <p:sp>
        <p:nvSpPr>
          <p:cNvPr id="7" name="Rectangle 6">
            <a:extLst>
              <a:ext uri="{FF2B5EF4-FFF2-40B4-BE49-F238E27FC236}">
                <a16:creationId xmlns:a16="http://schemas.microsoft.com/office/drawing/2014/main" id="{1A3B0C99-C725-6546-B376-7110A25900AF}"/>
              </a:ext>
            </a:extLst>
          </p:cNvPr>
          <p:cNvSpPr/>
          <p:nvPr/>
        </p:nvSpPr>
        <p:spPr>
          <a:xfrm>
            <a:off x="5002306" y="5038166"/>
            <a:ext cx="4618646" cy="40341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869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6934-2E87-3448-94F9-AE5D6E584320}"/>
              </a:ext>
            </a:extLst>
          </p:cNvPr>
          <p:cNvSpPr>
            <a:spLocks noGrp="1"/>
          </p:cNvSpPr>
          <p:nvPr>
            <p:ph type="title"/>
          </p:nvPr>
        </p:nvSpPr>
        <p:spPr/>
        <p:txBody>
          <a:bodyPr/>
          <a:lstStyle/>
          <a:p>
            <a:r>
              <a:rPr lang="en-US" dirty="0"/>
              <a:t>Why a Capital Gain Election Is powerful</a:t>
            </a:r>
          </a:p>
        </p:txBody>
      </p:sp>
      <p:sp>
        <p:nvSpPr>
          <p:cNvPr id="3" name="Text Placeholder 2">
            <a:extLst>
              <a:ext uri="{FF2B5EF4-FFF2-40B4-BE49-F238E27FC236}">
                <a16:creationId xmlns:a16="http://schemas.microsoft.com/office/drawing/2014/main" id="{63EA4F9E-7AB0-1644-A17C-7C4BA0593DE2}"/>
              </a:ext>
            </a:extLst>
          </p:cNvPr>
          <p:cNvSpPr>
            <a:spLocks noGrp="1"/>
          </p:cNvSpPr>
          <p:nvPr>
            <p:ph type="body" sz="quarter" idx="32"/>
          </p:nvPr>
        </p:nvSpPr>
        <p:spPr/>
        <p:txBody>
          <a:bodyPr/>
          <a:lstStyle/>
          <a:p>
            <a:r>
              <a:rPr lang="en-US" dirty="0"/>
              <a:t>Tax Rate Comparison &amp; Avoiding Self-Employment Tax</a:t>
            </a:r>
          </a:p>
        </p:txBody>
      </p:sp>
      <p:sp>
        <p:nvSpPr>
          <p:cNvPr id="5" name="Slide Number Placeholder 4">
            <a:extLst>
              <a:ext uri="{FF2B5EF4-FFF2-40B4-BE49-F238E27FC236}">
                <a16:creationId xmlns:a16="http://schemas.microsoft.com/office/drawing/2014/main" id="{750395CA-CC89-6743-9C57-C35076171402}"/>
              </a:ext>
            </a:extLst>
          </p:cNvPr>
          <p:cNvSpPr>
            <a:spLocks noGrp="1"/>
          </p:cNvSpPr>
          <p:nvPr>
            <p:ph type="sldNum" sz="quarter" idx="33"/>
          </p:nvPr>
        </p:nvSpPr>
        <p:spPr/>
        <p:txBody>
          <a:bodyPr/>
          <a:lstStyle/>
          <a:p>
            <a:fld id="{19B51A1E-902D-48AF-9020-955120F399B6}" type="slidenum">
              <a:rPr lang="en-ZA" smtClean="0"/>
              <a:pPr/>
              <a:t>13</a:t>
            </a:fld>
            <a:endParaRPr lang="en-ZA" dirty="0"/>
          </a:p>
        </p:txBody>
      </p:sp>
      <p:pic>
        <p:nvPicPr>
          <p:cNvPr id="9" name="Content Placeholder 8">
            <a:extLst>
              <a:ext uri="{FF2B5EF4-FFF2-40B4-BE49-F238E27FC236}">
                <a16:creationId xmlns:a16="http://schemas.microsoft.com/office/drawing/2014/main" id="{A3EB8565-10E0-124C-9042-240BA8192D6F}"/>
              </a:ext>
            </a:extLst>
          </p:cNvPr>
          <p:cNvPicPr>
            <a:picLocks noGrp="1" noChangeAspect="1"/>
          </p:cNvPicPr>
          <p:nvPr>
            <p:ph idx="1"/>
          </p:nvPr>
        </p:nvPicPr>
        <p:blipFill>
          <a:blip r:embed="rId3"/>
          <a:srcRect t="3288"/>
          <a:stretch/>
        </p:blipFill>
        <p:spPr>
          <a:xfrm>
            <a:off x="1305149" y="1663720"/>
            <a:ext cx="7451420" cy="2762275"/>
          </a:xfrm>
        </p:spPr>
      </p:pic>
      <p:sp>
        <p:nvSpPr>
          <p:cNvPr id="10" name="TextBox 9">
            <a:extLst>
              <a:ext uri="{FF2B5EF4-FFF2-40B4-BE49-F238E27FC236}">
                <a16:creationId xmlns:a16="http://schemas.microsoft.com/office/drawing/2014/main" id="{6D7875BA-5DDA-3E4F-A506-F1804507F9F2}"/>
              </a:ext>
            </a:extLst>
          </p:cNvPr>
          <p:cNvSpPr txBox="1"/>
          <p:nvPr/>
        </p:nvSpPr>
        <p:spPr>
          <a:xfrm>
            <a:off x="1305150" y="4784586"/>
            <a:ext cx="7487280" cy="1200329"/>
          </a:xfrm>
          <a:prstGeom prst="rect">
            <a:avLst/>
          </a:prstGeom>
          <a:noFill/>
        </p:spPr>
        <p:txBody>
          <a:bodyPr wrap="square" rtlCol="0">
            <a:spAutoFit/>
          </a:bodyPr>
          <a:lstStyle/>
          <a:p>
            <a:r>
              <a:rPr lang="en-US" u="sng" dirty="0"/>
              <a:t>Note: Self-Employment Tax</a:t>
            </a:r>
          </a:p>
          <a:p>
            <a:pPr marL="285750" indent="-285750">
              <a:buFont typeface="Arial" panose="020B0604020202020204" pitchFamily="34" charset="0"/>
              <a:buChar char="•"/>
            </a:pPr>
            <a:r>
              <a:rPr lang="en-US" dirty="0"/>
              <a:t>An </a:t>
            </a:r>
            <a:r>
              <a:rPr lang="en-US" b="1" dirty="0"/>
              <a:t>additional 15.3% </a:t>
            </a:r>
            <a:r>
              <a:rPr lang="en-US" dirty="0"/>
              <a:t>on top of the above rates</a:t>
            </a:r>
          </a:p>
          <a:p>
            <a:pPr marL="742950" lvl="1" indent="-285750">
              <a:buFont typeface="Arial" panose="020B0604020202020204" pitchFamily="34" charset="0"/>
              <a:buChar char="•"/>
            </a:pPr>
            <a:r>
              <a:rPr lang="en-US" dirty="0"/>
              <a:t>Social Security &amp; Medicare tax</a:t>
            </a:r>
          </a:p>
          <a:p>
            <a:pPr marL="285750" indent="-285750">
              <a:buFont typeface="Arial" panose="020B0604020202020204" pitchFamily="34" charset="0"/>
              <a:buChar char="•"/>
            </a:pPr>
            <a:r>
              <a:rPr lang="en-US" b="1" dirty="0"/>
              <a:t>Only assessed on ordinary, earned income </a:t>
            </a:r>
            <a:r>
              <a:rPr lang="en-US" dirty="0"/>
              <a:t>(not capital gain income)</a:t>
            </a:r>
          </a:p>
        </p:txBody>
      </p:sp>
      <p:sp>
        <p:nvSpPr>
          <p:cNvPr id="7" name="Rectangle 6">
            <a:extLst>
              <a:ext uri="{FF2B5EF4-FFF2-40B4-BE49-F238E27FC236}">
                <a16:creationId xmlns:a16="http://schemas.microsoft.com/office/drawing/2014/main" id="{CD056677-E552-EA4D-8773-C8DC0A976B42}"/>
              </a:ext>
            </a:extLst>
          </p:cNvPr>
          <p:cNvSpPr/>
          <p:nvPr/>
        </p:nvSpPr>
        <p:spPr>
          <a:xfrm>
            <a:off x="6304066" y="1648952"/>
            <a:ext cx="2452503" cy="252221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600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D00A1-D539-DC41-8CD8-385B7238C64A}"/>
              </a:ext>
            </a:extLst>
          </p:cNvPr>
          <p:cNvSpPr>
            <a:spLocks noGrp="1"/>
          </p:cNvSpPr>
          <p:nvPr>
            <p:ph type="title"/>
          </p:nvPr>
        </p:nvSpPr>
        <p:spPr/>
        <p:txBody>
          <a:bodyPr/>
          <a:lstStyle/>
          <a:p>
            <a:r>
              <a:rPr lang="en-US" dirty="0"/>
              <a:t>IRC § 631 to the rescue!</a:t>
            </a:r>
          </a:p>
        </p:txBody>
      </p:sp>
      <p:sp>
        <p:nvSpPr>
          <p:cNvPr id="3" name="Text Placeholder 2">
            <a:extLst>
              <a:ext uri="{FF2B5EF4-FFF2-40B4-BE49-F238E27FC236}">
                <a16:creationId xmlns:a16="http://schemas.microsoft.com/office/drawing/2014/main" id="{43D5A703-DB3F-3B44-A30C-E1A49425C7B4}"/>
              </a:ext>
            </a:extLst>
          </p:cNvPr>
          <p:cNvSpPr>
            <a:spLocks noGrp="1"/>
          </p:cNvSpPr>
          <p:nvPr>
            <p:ph type="body" sz="quarter" idx="32"/>
          </p:nvPr>
        </p:nvSpPr>
        <p:spPr/>
        <p:txBody>
          <a:bodyPr/>
          <a:lstStyle/>
          <a:p>
            <a:r>
              <a:rPr lang="en-US" dirty="0"/>
              <a:t>Receive capital gain treatment even in a business activity</a:t>
            </a:r>
          </a:p>
        </p:txBody>
      </p:sp>
      <p:sp>
        <p:nvSpPr>
          <p:cNvPr id="4" name="Text Placeholder 3">
            <a:extLst>
              <a:ext uri="{FF2B5EF4-FFF2-40B4-BE49-F238E27FC236}">
                <a16:creationId xmlns:a16="http://schemas.microsoft.com/office/drawing/2014/main" id="{9E5C80FD-BAB3-CC4C-B4F3-7BA852D570B8}"/>
              </a:ext>
            </a:extLst>
          </p:cNvPr>
          <p:cNvSpPr>
            <a:spLocks noGrp="1"/>
          </p:cNvSpPr>
          <p:nvPr>
            <p:ph type="body" idx="1"/>
          </p:nvPr>
        </p:nvSpPr>
        <p:spPr/>
        <p:txBody>
          <a:bodyPr/>
          <a:lstStyle/>
          <a:p>
            <a:r>
              <a:rPr lang="en-US" dirty="0"/>
              <a:t>IRC § 631(a)</a:t>
            </a:r>
          </a:p>
        </p:txBody>
      </p:sp>
      <p:sp>
        <p:nvSpPr>
          <p:cNvPr id="5" name="Content Placeholder 4">
            <a:extLst>
              <a:ext uri="{FF2B5EF4-FFF2-40B4-BE49-F238E27FC236}">
                <a16:creationId xmlns:a16="http://schemas.microsoft.com/office/drawing/2014/main" id="{6B635E59-11DC-1444-AE14-BDF6D666917C}"/>
              </a:ext>
            </a:extLst>
          </p:cNvPr>
          <p:cNvSpPr>
            <a:spLocks noGrp="1"/>
          </p:cNvSpPr>
          <p:nvPr>
            <p:ph sz="half" idx="2"/>
          </p:nvPr>
        </p:nvSpPr>
        <p:spPr/>
        <p:txBody>
          <a:bodyPr/>
          <a:lstStyle/>
          <a:p>
            <a:r>
              <a:rPr lang="en-US" dirty="0">
                <a:solidFill>
                  <a:schemeClr val="tx1"/>
                </a:solidFill>
              </a:rPr>
              <a:t>Covers timber the </a:t>
            </a:r>
            <a:r>
              <a:rPr lang="en-US" b="1" dirty="0">
                <a:solidFill>
                  <a:schemeClr val="tx1"/>
                </a:solidFill>
              </a:rPr>
              <a:t>owner cuts himself or pays someone else to cut</a:t>
            </a:r>
          </a:p>
          <a:p>
            <a:pPr marL="0" indent="0">
              <a:buNone/>
            </a:pPr>
            <a:r>
              <a:rPr lang="en-US" u="sng" dirty="0">
                <a:solidFill>
                  <a:schemeClr val="tx1"/>
                </a:solidFill>
              </a:rPr>
              <a:t>Requirements</a:t>
            </a:r>
          </a:p>
          <a:p>
            <a:pPr marL="342900" indent="-342900">
              <a:buFont typeface="+mj-lt"/>
              <a:buAutoNum type="arabicParenR"/>
            </a:pPr>
            <a:r>
              <a:rPr lang="en-US" dirty="0">
                <a:solidFill>
                  <a:schemeClr val="tx1"/>
                </a:solidFill>
              </a:rPr>
              <a:t>Owned the trees or had the right to cut them for more than one year</a:t>
            </a:r>
          </a:p>
          <a:p>
            <a:pPr marL="342900" indent="-342900">
              <a:buFont typeface="+mj-lt"/>
              <a:buAutoNum type="arabicParenR"/>
            </a:pPr>
            <a:r>
              <a:rPr lang="en-US" dirty="0">
                <a:solidFill>
                  <a:schemeClr val="tx1"/>
                </a:solidFill>
              </a:rPr>
              <a:t>Owner must cut the timber himself or pay someone else to cut it for him</a:t>
            </a:r>
          </a:p>
          <a:p>
            <a:pPr marL="342900" indent="-342900">
              <a:buFont typeface="+mj-lt"/>
              <a:buAutoNum type="arabicParenR"/>
            </a:pPr>
            <a:r>
              <a:rPr lang="en-US" dirty="0">
                <a:solidFill>
                  <a:schemeClr val="tx1"/>
                </a:solidFill>
              </a:rPr>
              <a:t>Must </a:t>
            </a:r>
            <a:r>
              <a:rPr lang="en-US" b="1" dirty="0">
                <a:solidFill>
                  <a:schemeClr val="tx1"/>
                </a:solidFill>
              </a:rPr>
              <a:t>split sales proceeds into two amounts</a:t>
            </a:r>
            <a:r>
              <a:rPr lang="en-US" dirty="0">
                <a:solidFill>
                  <a:schemeClr val="tx1"/>
                </a:solidFill>
              </a:rPr>
              <a:t>:</a:t>
            </a:r>
          </a:p>
          <a:p>
            <a:pPr marL="561975" lvl="1" indent="-285750"/>
            <a:r>
              <a:rPr lang="en-US" dirty="0">
                <a:solidFill>
                  <a:schemeClr val="tx1"/>
                </a:solidFill>
              </a:rPr>
              <a:t>Gain from holding standing timber until cutting; and</a:t>
            </a:r>
          </a:p>
          <a:p>
            <a:pPr marL="561975" lvl="1" indent="-285750"/>
            <a:r>
              <a:rPr lang="en-US" dirty="0">
                <a:solidFill>
                  <a:schemeClr val="tx1"/>
                </a:solidFill>
              </a:rPr>
              <a:t>Added value from converting the standing timber into logs or wood products</a:t>
            </a:r>
          </a:p>
          <a:p>
            <a:pPr marL="342900" indent="-342900">
              <a:buFont typeface="+mj-lt"/>
              <a:buAutoNum type="arabicParenR"/>
            </a:pPr>
            <a:r>
              <a:rPr lang="en-US" b="1" dirty="0">
                <a:solidFill>
                  <a:schemeClr val="tx1"/>
                </a:solidFill>
              </a:rPr>
              <a:t>Elect 631(a) treatment on Form T</a:t>
            </a:r>
          </a:p>
        </p:txBody>
      </p:sp>
      <p:sp>
        <p:nvSpPr>
          <p:cNvPr id="6" name="Text Placeholder 5">
            <a:extLst>
              <a:ext uri="{FF2B5EF4-FFF2-40B4-BE49-F238E27FC236}">
                <a16:creationId xmlns:a16="http://schemas.microsoft.com/office/drawing/2014/main" id="{C84D8739-316D-2C40-BD7E-BE61582F5E4B}"/>
              </a:ext>
            </a:extLst>
          </p:cNvPr>
          <p:cNvSpPr>
            <a:spLocks noGrp="1"/>
          </p:cNvSpPr>
          <p:nvPr>
            <p:ph type="body" sz="quarter" idx="13"/>
          </p:nvPr>
        </p:nvSpPr>
        <p:spPr/>
        <p:txBody>
          <a:bodyPr/>
          <a:lstStyle/>
          <a:p>
            <a:r>
              <a:rPr lang="en-US" dirty="0"/>
              <a:t>IRC § 631(b)</a:t>
            </a:r>
          </a:p>
        </p:txBody>
      </p:sp>
      <p:sp>
        <p:nvSpPr>
          <p:cNvPr id="7" name="Text Placeholder 6">
            <a:extLst>
              <a:ext uri="{FF2B5EF4-FFF2-40B4-BE49-F238E27FC236}">
                <a16:creationId xmlns:a16="http://schemas.microsoft.com/office/drawing/2014/main" id="{282DA872-7D05-F244-BA85-07CA48277F9B}"/>
              </a:ext>
            </a:extLst>
          </p:cNvPr>
          <p:cNvSpPr>
            <a:spLocks noGrp="1"/>
          </p:cNvSpPr>
          <p:nvPr>
            <p:ph type="body" sz="quarter" idx="12"/>
          </p:nvPr>
        </p:nvSpPr>
        <p:spPr/>
        <p:txBody>
          <a:bodyPr/>
          <a:lstStyle/>
          <a:p>
            <a:r>
              <a:rPr lang="en-US" dirty="0"/>
              <a:t>Covers </a:t>
            </a:r>
            <a:r>
              <a:rPr lang="en-US" b="1" dirty="0"/>
              <a:t>standing timber </a:t>
            </a:r>
            <a:r>
              <a:rPr lang="en-US" dirty="0"/>
              <a:t>sold outright or with a retained economic interest (pay-as-cut)</a:t>
            </a:r>
          </a:p>
          <a:p>
            <a:pPr marL="0" indent="0">
              <a:buNone/>
            </a:pPr>
            <a:r>
              <a:rPr lang="en-US" u="sng" dirty="0"/>
              <a:t>Requirements</a:t>
            </a:r>
          </a:p>
          <a:p>
            <a:pPr marL="342900" indent="-342900">
              <a:buFont typeface="+mj-lt"/>
              <a:buAutoNum type="arabicParenR"/>
            </a:pPr>
            <a:r>
              <a:rPr lang="en-US" dirty="0"/>
              <a:t>Owned the trees or had the right to cut them for more than one year</a:t>
            </a:r>
          </a:p>
          <a:p>
            <a:pPr marL="342900" indent="-342900">
              <a:buFont typeface="+mj-lt"/>
              <a:buAutoNum type="arabicParenR"/>
            </a:pPr>
            <a:r>
              <a:rPr lang="en-US" dirty="0"/>
              <a:t>Trees sold as standing timber</a:t>
            </a:r>
          </a:p>
          <a:p>
            <a:pPr marL="0" indent="0">
              <a:buNone/>
            </a:pPr>
            <a:endParaRPr lang="en-US" dirty="0"/>
          </a:p>
          <a:p>
            <a:r>
              <a:rPr lang="en-US" b="1" dirty="0"/>
              <a:t>No splitting of sale proceeds or election on Form T necessary</a:t>
            </a:r>
            <a:r>
              <a:rPr lang="en-US" dirty="0"/>
              <a:t> like 631(a)</a:t>
            </a:r>
          </a:p>
          <a:p>
            <a:pPr lvl="1"/>
            <a:r>
              <a:rPr lang="en-US" dirty="0"/>
              <a:t>However, will likely have to file Form T anyways with tax return</a:t>
            </a:r>
          </a:p>
          <a:p>
            <a:r>
              <a:rPr lang="en-US" dirty="0"/>
              <a:t>Report capital gain (or loss) correctly on tax return</a:t>
            </a:r>
          </a:p>
          <a:p>
            <a:pPr marL="342900" indent="-342900">
              <a:buFont typeface="+mj-lt"/>
              <a:buAutoNum type="arabicParenR"/>
            </a:pPr>
            <a:endParaRPr lang="en-US" dirty="0"/>
          </a:p>
        </p:txBody>
      </p:sp>
      <p:sp>
        <p:nvSpPr>
          <p:cNvPr id="8" name="Slide Number Placeholder 7">
            <a:extLst>
              <a:ext uri="{FF2B5EF4-FFF2-40B4-BE49-F238E27FC236}">
                <a16:creationId xmlns:a16="http://schemas.microsoft.com/office/drawing/2014/main" id="{64711DD3-EC72-AF4A-9B93-5ABD35043E53}"/>
              </a:ext>
            </a:extLst>
          </p:cNvPr>
          <p:cNvSpPr>
            <a:spLocks noGrp="1"/>
          </p:cNvSpPr>
          <p:nvPr>
            <p:ph type="sldNum" sz="quarter" idx="33"/>
          </p:nvPr>
        </p:nvSpPr>
        <p:spPr/>
        <p:txBody>
          <a:bodyPr/>
          <a:lstStyle/>
          <a:p>
            <a:fld id="{19B51A1E-902D-48AF-9020-955120F399B6}" type="slidenum">
              <a:rPr lang="en-ZA" smtClean="0"/>
              <a:pPr/>
              <a:t>14</a:t>
            </a:fld>
            <a:endParaRPr lang="en-ZA" dirty="0"/>
          </a:p>
        </p:txBody>
      </p:sp>
    </p:spTree>
    <p:extLst>
      <p:ext uri="{BB962C8B-B14F-4D97-AF65-F5344CB8AC3E}">
        <p14:creationId xmlns:p14="http://schemas.microsoft.com/office/powerpoint/2010/main" val="2886160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CE41-82EB-1C4A-92D9-AEAF328FAD7A}"/>
              </a:ext>
            </a:extLst>
          </p:cNvPr>
          <p:cNvSpPr>
            <a:spLocks noGrp="1"/>
          </p:cNvSpPr>
          <p:nvPr>
            <p:ph type="ctrTitle"/>
          </p:nvPr>
        </p:nvSpPr>
        <p:spPr>
          <a:xfrm>
            <a:off x="286989" y="4346296"/>
            <a:ext cx="9443419" cy="1674470"/>
          </a:xfrm>
        </p:spPr>
        <p:txBody>
          <a:bodyPr/>
          <a:lstStyle/>
          <a:p>
            <a:r>
              <a:rPr lang="en-US" dirty="0"/>
              <a:t>maximize Timber Cost Basis</a:t>
            </a:r>
          </a:p>
        </p:txBody>
      </p:sp>
      <p:sp>
        <p:nvSpPr>
          <p:cNvPr id="4" name="Slide Number Placeholder 3">
            <a:extLst>
              <a:ext uri="{FF2B5EF4-FFF2-40B4-BE49-F238E27FC236}">
                <a16:creationId xmlns:a16="http://schemas.microsoft.com/office/drawing/2014/main" id="{8A5E9457-A111-DF4B-AD35-D867F8B590D4}"/>
              </a:ext>
            </a:extLst>
          </p:cNvPr>
          <p:cNvSpPr>
            <a:spLocks noGrp="1"/>
          </p:cNvSpPr>
          <p:nvPr>
            <p:ph type="sldNum" sz="quarter" idx="11"/>
          </p:nvPr>
        </p:nvSpPr>
        <p:spPr/>
        <p:txBody>
          <a:bodyPr/>
          <a:lstStyle/>
          <a:p>
            <a:fld id="{19B51A1E-902D-48AF-9020-955120F399B6}" type="slidenum">
              <a:rPr lang="en-ZA" smtClean="0"/>
              <a:pPr/>
              <a:t>15</a:t>
            </a:fld>
            <a:endParaRPr lang="en-ZA" dirty="0"/>
          </a:p>
        </p:txBody>
      </p:sp>
      <p:sp>
        <p:nvSpPr>
          <p:cNvPr id="5" name="Oval 4">
            <a:extLst>
              <a:ext uri="{FF2B5EF4-FFF2-40B4-BE49-F238E27FC236}">
                <a16:creationId xmlns:a16="http://schemas.microsoft.com/office/drawing/2014/main" id="{C0BE994D-39BF-5248-85FD-AD736B7B16D5}"/>
              </a:ext>
            </a:extLst>
          </p:cNvPr>
          <p:cNvSpPr/>
          <p:nvPr/>
        </p:nvSpPr>
        <p:spPr>
          <a:xfrm>
            <a:off x="-80682" y="-86131"/>
            <a:ext cx="1945341" cy="1846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tx1"/>
                </a:solidFill>
              </a:rPr>
              <a:t>3</a:t>
            </a:r>
          </a:p>
        </p:txBody>
      </p:sp>
    </p:spTree>
    <p:extLst>
      <p:ext uri="{BB962C8B-B14F-4D97-AF65-F5344CB8AC3E}">
        <p14:creationId xmlns:p14="http://schemas.microsoft.com/office/powerpoint/2010/main" val="2867419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E03A-BA97-8A4D-9CC6-E849F0353B92}"/>
              </a:ext>
            </a:extLst>
          </p:cNvPr>
          <p:cNvSpPr>
            <a:spLocks noGrp="1"/>
          </p:cNvSpPr>
          <p:nvPr>
            <p:ph type="title"/>
          </p:nvPr>
        </p:nvSpPr>
        <p:spPr/>
        <p:txBody>
          <a:bodyPr/>
          <a:lstStyle/>
          <a:p>
            <a:r>
              <a:rPr lang="en-US" dirty="0"/>
              <a:t>Why Does cost basis matter?	</a:t>
            </a:r>
          </a:p>
        </p:txBody>
      </p:sp>
      <p:sp>
        <p:nvSpPr>
          <p:cNvPr id="3" name="Text Placeholder 2">
            <a:extLst>
              <a:ext uri="{FF2B5EF4-FFF2-40B4-BE49-F238E27FC236}">
                <a16:creationId xmlns:a16="http://schemas.microsoft.com/office/drawing/2014/main" id="{41108D97-BBAD-A446-9A82-781003EA970D}"/>
              </a:ext>
            </a:extLst>
          </p:cNvPr>
          <p:cNvSpPr>
            <a:spLocks noGrp="1"/>
          </p:cNvSpPr>
          <p:nvPr>
            <p:ph type="body" sz="quarter" idx="32"/>
          </p:nvPr>
        </p:nvSpPr>
        <p:spPr/>
        <p:txBody>
          <a:bodyPr/>
          <a:lstStyle/>
          <a:p>
            <a:r>
              <a:rPr lang="en-US" dirty="0"/>
              <a:t>Three Main Reasons</a:t>
            </a:r>
          </a:p>
        </p:txBody>
      </p:sp>
      <p:sp>
        <p:nvSpPr>
          <p:cNvPr id="5" name="Slide Number Placeholder 4">
            <a:extLst>
              <a:ext uri="{FF2B5EF4-FFF2-40B4-BE49-F238E27FC236}">
                <a16:creationId xmlns:a16="http://schemas.microsoft.com/office/drawing/2014/main" id="{3E059F67-D77B-AD4E-BA5E-EABA0244F1EA}"/>
              </a:ext>
            </a:extLst>
          </p:cNvPr>
          <p:cNvSpPr>
            <a:spLocks noGrp="1"/>
          </p:cNvSpPr>
          <p:nvPr>
            <p:ph type="sldNum" sz="quarter" idx="33"/>
          </p:nvPr>
        </p:nvSpPr>
        <p:spPr/>
        <p:txBody>
          <a:bodyPr/>
          <a:lstStyle/>
          <a:p>
            <a:fld id="{19B51A1E-902D-48AF-9020-955120F399B6}" type="slidenum">
              <a:rPr lang="en-ZA" smtClean="0"/>
              <a:pPr/>
              <a:t>16</a:t>
            </a:fld>
            <a:endParaRPr lang="en-ZA" dirty="0"/>
          </a:p>
        </p:txBody>
      </p:sp>
      <p:graphicFrame>
        <p:nvGraphicFramePr>
          <p:cNvPr id="9" name="Diagram 8">
            <a:extLst>
              <a:ext uri="{FF2B5EF4-FFF2-40B4-BE49-F238E27FC236}">
                <a16:creationId xmlns:a16="http://schemas.microsoft.com/office/drawing/2014/main" id="{15AE28C1-AB67-924F-A48F-FFFCC8902233}"/>
              </a:ext>
            </a:extLst>
          </p:cNvPr>
          <p:cNvGraphicFramePr/>
          <p:nvPr>
            <p:extLst>
              <p:ext uri="{D42A27DB-BD31-4B8C-83A1-F6EECF244321}">
                <p14:modId xmlns:p14="http://schemas.microsoft.com/office/powerpoint/2010/main" val="787208224"/>
              </p:ext>
            </p:extLst>
          </p:nvPr>
        </p:nvGraphicFramePr>
        <p:xfrm>
          <a:off x="1246258" y="1368000"/>
          <a:ext cx="7569201" cy="5123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Oval 11">
            <a:extLst>
              <a:ext uri="{FF2B5EF4-FFF2-40B4-BE49-F238E27FC236}">
                <a16:creationId xmlns:a16="http://schemas.microsoft.com/office/drawing/2014/main" id="{DC96B78E-55F5-6645-9FA5-3E4A09AA997F}"/>
              </a:ext>
            </a:extLst>
          </p:cNvPr>
          <p:cNvSpPr/>
          <p:nvPr/>
        </p:nvSpPr>
        <p:spPr>
          <a:xfrm>
            <a:off x="899106" y="1408772"/>
            <a:ext cx="694303" cy="638456"/>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1</a:t>
            </a:r>
          </a:p>
        </p:txBody>
      </p:sp>
      <p:sp>
        <p:nvSpPr>
          <p:cNvPr id="13" name="Oval 12">
            <a:extLst>
              <a:ext uri="{FF2B5EF4-FFF2-40B4-BE49-F238E27FC236}">
                <a16:creationId xmlns:a16="http://schemas.microsoft.com/office/drawing/2014/main" id="{655E03FF-BE90-E948-8A9A-E3D5124D8EEC}"/>
              </a:ext>
            </a:extLst>
          </p:cNvPr>
          <p:cNvSpPr/>
          <p:nvPr/>
        </p:nvSpPr>
        <p:spPr>
          <a:xfrm>
            <a:off x="4904659" y="1368000"/>
            <a:ext cx="694303" cy="638456"/>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2</a:t>
            </a:r>
          </a:p>
        </p:txBody>
      </p:sp>
      <p:sp>
        <p:nvSpPr>
          <p:cNvPr id="14" name="Oval 13">
            <a:extLst>
              <a:ext uri="{FF2B5EF4-FFF2-40B4-BE49-F238E27FC236}">
                <a16:creationId xmlns:a16="http://schemas.microsoft.com/office/drawing/2014/main" id="{8FDC6D33-51EA-A54A-9FB9-0B608C6E88A9}"/>
              </a:ext>
            </a:extLst>
          </p:cNvPr>
          <p:cNvSpPr/>
          <p:nvPr/>
        </p:nvSpPr>
        <p:spPr>
          <a:xfrm>
            <a:off x="2943779" y="3873782"/>
            <a:ext cx="694303" cy="638456"/>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3</a:t>
            </a:r>
          </a:p>
        </p:txBody>
      </p:sp>
    </p:spTree>
    <p:extLst>
      <p:ext uri="{BB962C8B-B14F-4D97-AF65-F5344CB8AC3E}">
        <p14:creationId xmlns:p14="http://schemas.microsoft.com/office/powerpoint/2010/main" val="3945781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25D4-6133-B743-BEB4-BE68D675F6AE}"/>
              </a:ext>
            </a:extLst>
          </p:cNvPr>
          <p:cNvSpPr>
            <a:spLocks noGrp="1"/>
          </p:cNvSpPr>
          <p:nvPr>
            <p:ph type="title"/>
          </p:nvPr>
        </p:nvSpPr>
        <p:spPr/>
        <p:txBody>
          <a:bodyPr/>
          <a:lstStyle/>
          <a:p>
            <a:r>
              <a:rPr lang="en-US" dirty="0"/>
              <a:t>Remember this fundamental principle</a:t>
            </a:r>
          </a:p>
        </p:txBody>
      </p:sp>
      <p:sp>
        <p:nvSpPr>
          <p:cNvPr id="3" name="Text Placeholder 2">
            <a:extLst>
              <a:ext uri="{FF2B5EF4-FFF2-40B4-BE49-F238E27FC236}">
                <a16:creationId xmlns:a16="http://schemas.microsoft.com/office/drawing/2014/main" id="{6EA32E20-840C-CF40-B408-9E294D610ED2}"/>
              </a:ext>
            </a:extLst>
          </p:cNvPr>
          <p:cNvSpPr>
            <a:spLocks noGrp="1"/>
          </p:cNvSpPr>
          <p:nvPr>
            <p:ph type="body" sz="quarter" idx="32"/>
          </p:nvPr>
        </p:nvSpPr>
        <p:spPr/>
        <p:txBody>
          <a:bodyPr/>
          <a:lstStyle/>
          <a:p>
            <a:endParaRPr lang="en-US"/>
          </a:p>
        </p:txBody>
      </p:sp>
      <p:sp>
        <p:nvSpPr>
          <p:cNvPr id="4" name="Content Placeholder 3">
            <a:extLst>
              <a:ext uri="{FF2B5EF4-FFF2-40B4-BE49-F238E27FC236}">
                <a16:creationId xmlns:a16="http://schemas.microsoft.com/office/drawing/2014/main" id="{1AFABCE0-CCC4-E449-8BFB-71468BCE4A57}"/>
              </a:ext>
            </a:extLst>
          </p:cNvPr>
          <p:cNvSpPr>
            <a:spLocks noGrp="1"/>
          </p:cNvSpPr>
          <p:nvPr>
            <p:ph idx="1"/>
          </p:nvPr>
        </p:nvSpPr>
        <p:spPr/>
        <p:txBody>
          <a:bodyPr anchor="ctr"/>
          <a:lstStyle/>
          <a:p>
            <a:pPr marL="0" indent="0" algn="ctr">
              <a:buNone/>
            </a:pPr>
            <a:r>
              <a:rPr lang="en-US" sz="4800" b="1" dirty="0"/>
              <a:t>Cost Basis ≠ Market Value*</a:t>
            </a:r>
          </a:p>
          <a:p>
            <a:pPr marL="0" indent="0" algn="ctr">
              <a:buNone/>
            </a:pPr>
            <a:endParaRPr lang="en-US" sz="4000" b="1" dirty="0"/>
          </a:p>
          <a:p>
            <a:pPr marL="0" indent="0" algn="ctr">
              <a:buNone/>
            </a:pPr>
            <a:r>
              <a:rPr lang="en-US" sz="2000" b="1" dirty="0"/>
              <a:t>*Unless you inherit property that receives a stepped-up basis</a:t>
            </a:r>
          </a:p>
        </p:txBody>
      </p:sp>
      <p:sp>
        <p:nvSpPr>
          <p:cNvPr id="5" name="Slide Number Placeholder 4">
            <a:extLst>
              <a:ext uri="{FF2B5EF4-FFF2-40B4-BE49-F238E27FC236}">
                <a16:creationId xmlns:a16="http://schemas.microsoft.com/office/drawing/2014/main" id="{FF399D88-48F5-7B44-8769-C45DDC919D89}"/>
              </a:ext>
            </a:extLst>
          </p:cNvPr>
          <p:cNvSpPr>
            <a:spLocks noGrp="1"/>
          </p:cNvSpPr>
          <p:nvPr>
            <p:ph type="sldNum" sz="quarter" idx="33"/>
          </p:nvPr>
        </p:nvSpPr>
        <p:spPr/>
        <p:txBody>
          <a:bodyPr/>
          <a:lstStyle/>
          <a:p>
            <a:fld id="{19B51A1E-902D-48AF-9020-955120F399B6}" type="slidenum">
              <a:rPr lang="en-ZA" smtClean="0"/>
              <a:pPr/>
              <a:t>17</a:t>
            </a:fld>
            <a:endParaRPr lang="en-ZA" dirty="0"/>
          </a:p>
        </p:txBody>
      </p:sp>
    </p:spTree>
    <p:extLst>
      <p:ext uri="{BB962C8B-B14F-4D97-AF65-F5344CB8AC3E}">
        <p14:creationId xmlns:p14="http://schemas.microsoft.com/office/powerpoint/2010/main" val="268095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EE11-77E1-7146-85BD-D48901F57D4F}"/>
              </a:ext>
            </a:extLst>
          </p:cNvPr>
          <p:cNvSpPr>
            <a:spLocks noGrp="1"/>
          </p:cNvSpPr>
          <p:nvPr>
            <p:ph type="title"/>
          </p:nvPr>
        </p:nvSpPr>
        <p:spPr/>
        <p:txBody>
          <a:bodyPr/>
          <a:lstStyle/>
          <a:p>
            <a:r>
              <a:rPr lang="en-US" dirty="0"/>
              <a:t>How to Allocate Basis</a:t>
            </a:r>
          </a:p>
        </p:txBody>
      </p:sp>
      <p:sp>
        <p:nvSpPr>
          <p:cNvPr id="3" name="Text Placeholder 2">
            <a:extLst>
              <a:ext uri="{FF2B5EF4-FFF2-40B4-BE49-F238E27FC236}">
                <a16:creationId xmlns:a16="http://schemas.microsoft.com/office/drawing/2014/main" id="{5D93D30D-E7C6-0746-9828-86E899C1C610}"/>
              </a:ext>
            </a:extLst>
          </p:cNvPr>
          <p:cNvSpPr>
            <a:spLocks noGrp="1"/>
          </p:cNvSpPr>
          <p:nvPr>
            <p:ph type="body" sz="quarter" idx="32"/>
          </p:nvPr>
        </p:nvSpPr>
        <p:spPr/>
        <p:txBody>
          <a:bodyPr/>
          <a:lstStyle/>
          <a:p>
            <a:r>
              <a:rPr lang="en-US" u="sng" dirty="0"/>
              <a:t>Example</a:t>
            </a:r>
          </a:p>
        </p:txBody>
      </p:sp>
      <p:sp>
        <p:nvSpPr>
          <p:cNvPr id="5" name="Slide Number Placeholder 4">
            <a:extLst>
              <a:ext uri="{FF2B5EF4-FFF2-40B4-BE49-F238E27FC236}">
                <a16:creationId xmlns:a16="http://schemas.microsoft.com/office/drawing/2014/main" id="{B7840C63-F20D-1645-BD65-5859EB24E3DF}"/>
              </a:ext>
            </a:extLst>
          </p:cNvPr>
          <p:cNvSpPr>
            <a:spLocks noGrp="1"/>
          </p:cNvSpPr>
          <p:nvPr>
            <p:ph type="sldNum" sz="quarter" idx="33"/>
          </p:nvPr>
        </p:nvSpPr>
        <p:spPr/>
        <p:txBody>
          <a:bodyPr/>
          <a:lstStyle/>
          <a:p>
            <a:fld id="{19B51A1E-902D-48AF-9020-955120F399B6}" type="slidenum">
              <a:rPr lang="en-ZA" smtClean="0"/>
              <a:pPr/>
              <a:t>18</a:t>
            </a:fld>
            <a:endParaRPr lang="en-ZA" dirty="0"/>
          </a:p>
        </p:txBody>
      </p:sp>
      <p:sp>
        <p:nvSpPr>
          <p:cNvPr id="9" name="Content Placeholder 8">
            <a:extLst>
              <a:ext uri="{FF2B5EF4-FFF2-40B4-BE49-F238E27FC236}">
                <a16:creationId xmlns:a16="http://schemas.microsoft.com/office/drawing/2014/main" id="{BEF221FE-A105-A44D-9D60-EA6EC2287129}"/>
              </a:ext>
            </a:extLst>
          </p:cNvPr>
          <p:cNvSpPr>
            <a:spLocks noGrp="1"/>
          </p:cNvSpPr>
          <p:nvPr>
            <p:ph idx="1"/>
          </p:nvPr>
        </p:nvSpPr>
        <p:spPr/>
        <p:txBody>
          <a:bodyPr/>
          <a:lstStyle/>
          <a:p>
            <a:pPr marL="0" indent="0" fontAlgn="base">
              <a:buNone/>
            </a:pPr>
            <a:r>
              <a:rPr lang="en-US" i="1" dirty="0"/>
              <a:t>Paul Bunyan purchased 50 acres of forestland in 2025 for $100,000. </a:t>
            </a:r>
          </a:p>
          <a:p>
            <a:pPr marL="0" indent="0" fontAlgn="base">
              <a:buNone/>
            </a:pPr>
            <a:r>
              <a:rPr lang="en-US" i="1" dirty="0"/>
              <a:t>The Fair Market Value (FMV) of the land was $50,000, the FMV of the existing timber was $40,000, and the FMV of existing logging roads were $30,000 (FMV Total = $120,000).  </a:t>
            </a:r>
          </a:p>
          <a:p>
            <a:pPr marL="0" indent="0" fontAlgn="base">
              <a:buNone/>
            </a:pPr>
            <a:endParaRPr lang="en-US" i="1" dirty="0"/>
          </a:p>
          <a:p>
            <a:pPr marL="0" indent="0" fontAlgn="base">
              <a:buNone/>
            </a:pPr>
            <a:r>
              <a:rPr lang="en-US" i="1" dirty="0"/>
              <a:t>How should Paul allocate the $100,000 cost between the purchased assets?</a:t>
            </a:r>
          </a:p>
          <a:p>
            <a:pPr marL="0" indent="0" fontAlgn="base">
              <a:buNone/>
            </a:pPr>
            <a:endParaRPr lang="en-US" dirty="0"/>
          </a:p>
          <a:p>
            <a:pPr fontAlgn="base"/>
            <a:r>
              <a:rPr lang="en-US" dirty="0"/>
              <a:t>Land cost basis = ($50,000 / $120,000) * $100,000 = $41,667</a:t>
            </a:r>
          </a:p>
          <a:p>
            <a:pPr fontAlgn="base"/>
            <a:r>
              <a:rPr lang="en-US" dirty="0"/>
              <a:t>Timber cost basis = ($40,000 / $120,000) * $100,000 = $33,333</a:t>
            </a:r>
          </a:p>
          <a:p>
            <a:pPr fontAlgn="base"/>
            <a:r>
              <a:rPr lang="en-US" dirty="0"/>
              <a:t>Land Improvements (logging roads) cost basis = ($30,000 / $120,000) * $100,000 = $25,000</a:t>
            </a:r>
          </a:p>
          <a:p>
            <a:pPr marL="0" indent="0" fontAlgn="base">
              <a:buNone/>
            </a:pPr>
            <a:endParaRPr lang="en-US" dirty="0"/>
          </a:p>
          <a:p>
            <a:pPr marL="0" indent="0" fontAlgn="base">
              <a:buNone/>
            </a:pPr>
            <a:r>
              <a:rPr lang="en-US" b="1" dirty="0"/>
              <a:t>Appraisal of timber at time of acquisition is extremely important!</a:t>
            </a:r>
          </a:p>
          <a:p>
            <a:pPr marL="0" indent="0">
              <a:buNone/>
            </a:pPr>
            <a:endParaRPr lang="en-US" dirty="0"/>
          </a:p>
        </p:txBody>
      </p:sp>
      <p:pic>
        <p:nvPicPr>
          <p:cNvPr id="6" name="Graphic 5" descr="Fir tree with solid fill">
            <a:extLst>
              <a:ext uri="{FF2B5EF4-FFF2-40B4-BE49-F238E27FC236}">
                <a16:creationId xmlns:a16="http://schemas.microsoft.com/office/drawing/2014/main" id="{3469C174-0FE3-B942-AB4E-B9FBC2809D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7440" y="5624512"/>
            <a:ext cx="914400" cy="914400"/>
          </a:xfrm>
          <a:prstGeom prst="rect">
            <a:avLst/>
          </a:prstGeom>
        </p:spPr>
      </p:pic>
      <p:pic>
        <p:nvPicPr>
          <p:cNvPr id="8" name="Graphic 7" descr="Fir tree with solid fill">
            <a:extLst>
              <a:ext uri="{FF2B5EF4-FFF2-40B4-BE49-F238E27FC236}">
                <a16:creationId xmlns:a16="http://schemas.microsoft.com/office/drawing/2014/main" id="{0217EA5F-ECD2-3646-B253-A52434BDA5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7040" y="5624512"/>
            <a:ext cx="914400" cy="914400"/>
          </a:xfrm>
          <a:prstGeom prst="rect">
            <a:avLst/>
          </a:prstGeom>
        </p:spPr>
      </p:pic>
      <p:pic>
        <p:nvPicPr>
          <p:cNvPr id="10" name="Graphic 9" descr="Fir tree with solid fill">
            <a:extLst>
              <a:ext uri="{FF2B5EF4-FFF2-40B4-BE49-F238E27FC236}">
                <a16:creationId xmlns:a16="http://schemas.microsoft.com/office/drawing/2014/main" id="{65387E87-DB79-E044-AEF2-753190D1F0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6640" y="5624512"/>
            <a:ext cx="914400" cy="914400"/>
          </a:xfrm>
          <a:prstGeom prst="rect">
            <a:avLst/>
          </a:prstGeom>
        </p:spPr>
      </p:pic>
    </p:spTree>
    <p:extLst>
      <p:ext uri="{BB962C8B-B14F-4D97-AF65-F5344CB8AC3E}">
        <p14:creationId xmlns:p14="http://schemas.microsoft.com/office/powerpoint/2010/main" val="3976925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EBDA-5200-3A4C-8D25-D270F265649E}"/>
              </a:ext>
            </a:extLst>
          </p:cNvPr>
          <p:cNvSpPr>
            <a:spLocks noGrp="1"/>
          </p:cNvSpPr>
          <p:nvPr>
            <p:ph type="title"/>
          </p:nvPr>
        </p:nvSpPr>
        <p:spPr/>
        <p:txBody>
          <a:bodyPr/>
          <a:lstStyle/>
          <a:p>
            <a:r>
              <a:rPr lang="en-US" dirty="0"/>
              <a:t>Inside Basis vs outside basis</a:t>
            </a:r>
          </a:p>
        </p:txBody>
      </p:sp>
      <p:sp>
        <p:nvSpPr>
          <p:cNvPr id="3" name="Text Placeholder 2">
            <a:extLst>
              <a:ext uri="{FF2B5EF4-FFF2-40B4-BE49-F238E27FC236}">
                <a16:creationId xmlns:a16="http://schemas.microsoft.com/office/drawing/2014/main" id="{C90DE2A9-7669-5549-AA35-AABB7A47F548}"/>
              </a:ext>
            </a:extLst>
          </p:cNvPr>
          <p:cNvSpPr>
            <a:spLocks noGrp="1"/>
          </p:cNvSpPr>
          <p:nvPr>
            <p:ph type="body" sz="quarter" idx="32"/>
          </p:nvPr>
        </p:nvSpPr>
        <p:spPr/>
        <p:txBody>
          <a:bodyPr/>
          <a:lstStyle/>
          <a:p>
            <a:r>
              <a:rPr lang="en-US" dirty="0"/>
              <a:t>Applies to Most Entities</a:t>
            </a:r>
          </a:p>
        </p:txBody>
      </p:sp>
      <p:graphicFrame>
        <p:nvGraphicFramePr>
          <p:cNvPr id="6" name="Content Placeholder 5">
            <a:extLst>
              <a:ext uri="{FF2B5EF4-FFF2-40B4-BE49-F238E27FC236}">
                <a16:creationId xmlns:a16="http://schemas.microsoft.com/office/drawing/2014/main" id="{8C9E8FED-4E0C-3E4E-810F-2AD868B5CDC1}"/>
              </a:ext>
            </a:extLst>
          </p:cNvPr>
          <p:cNvGraphicFramePr>
            <a:graphicFrameLocks noGrp="1"/>
          </p:cNvGraphicFramePr>
          <p:nvPr>
            <p:ph idx="1"/>
            <p:extLst>
              <p:ext uri="{D42A27DB-BD31-4B8C-83A1-F6EECF244321}">
                <p14:modId xmlns:p14="http://schemas.microsoft.com/office/powerpoint/2010/main" val="1041539874"/>
              </p:ext>
            </p:extLst>
          </p:nvPr>
        </p:nvGraphicFramePr>
        <p:xfrm>
          <a:off x="431800" y="1511300"/>
          <a:ext cx="9197975"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DA33D011-4733-EC4B-995E-CF2539AFD0E8}"/>
              </a:ext>
            </a:extLst>
          </p:cNvPr>
          <p:cNvSpPr>
            <a:spLocks noGrp="1"/>
          </p:cNvSpPr>
          <p:nvPr>
            <p:ph type="sldNum" sz="quarter" idx="33"/>
          </p:nvPr>
        </p:nvSpPr>
        <p:spPr/>
        <p:txBody>
          <a:bodyPr/>
          <a:lstStyle/>
          <a:p>
            <a:fld id="{19B51A1E-902D-48AF-9020-955120F399B6}" type="slidenum">
              <a:rPr lang="en-ZA" smtClean="0"/>
              <a:pPr/>
              <a:t>19</a:t>
            </a:fld>
            <a:endParaRPr lang="en-ZA" dirty="0"/>
          </a:p>
        </p:txBody>
      </p:sp>
    </p:spTree>
    <p:extLst>
      <p:ext uri="{BB962C8B-B14F-4D97-AF65-F5344CB8AC3E}">
        <p14:creationId xmlns:p14="http://schemas.microsoft.com/office/powerpoint/2010/main" val="3152504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p:txBody>
          <a:bodyPr/>
          <a:lstStyle/>
          <a:p>
            <a:r>
              <a:rPr lang="en-ZA" dirty="0"/>
              <a:t>Andrew Bosserman, CPA</a:t>
            </a:r>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898074" y="1349763"/>
            <a:ext cx="6310786" cy="4638049"/>
          </a:xfrm>
        </p:spPr>
        <p:txBody>
          <a:bodyPr/>
          <a:lstStyle/>
          <a:p>
            <a:pPr marL="0" indent="0">
              <a:buNone/>
            </a:pPr>
            <a:r>
              <a:rPr lang="en-ZA" sz="3200" dirty="0">
                <a:solidFill>
                  <a:schemeClr val="tx1">
                    <a:lumMod val="90000"/>
                    <a:lumOff val="10000"/>
                  </a:schemeClr>
                </a:solidFill>
              </a:rPr>
              <a:t>About Me</a:t>
            </a:r>
          </a:p>
          <a:p>
            <a:r>
              <a:rPr lang="en-ZA" sz="1600" dirty="0">
                <a:solidFill>
                  <a:schemeClr val="tx1">
                    <a:lumMod val="90000"/>
                    <a:lumOff val="10000"/>
                  </a:schemeClr>
                </a:solidFill>
              </a:rPr>
              <a:t>Born and raised in Toledo, OH</a:t>
            </a:r>
          </a:p>
          <a:p>
            <a:r>
              <a:rPr lang="en-ZA" sz="1600" dirty="0">
                <a:solidFill>
                  <a:schemeClr val="tx1">
                    <a:lumMod val="90000"/>
                    <a:lumOff val="10000"/>
                  </a:schemeClr>
                </a:solidFill>
              </a:rPr>
              <a:t>Graduated from Miami University (OH) with degrees in Accounting and Finance</a:t>
            </a:r>
          </a:p>
          <a:p>
            <a:r>
              <a:rPr lang="en-ZA" sz="1600" b="1" dirty="0">
                <a:solidFill>
                  <a:schemeClr val="tx1">
                    <a:lumMod val="90000"/>
                    <a:lumOff val="10000"/>
                  </a:schemeClr>
                </a:solidFill>
              </a:rPr>
              <a:t>Certified Public Accountant</a:t>
            </a:r>
            <a:endParaRPr lang="en-ZA" sz="1600" dirty="0">
              <a:solidFill>
                <a:schemeClr val="tx1">
                  <a:lumMod val="90000"/>
                  <a:lumOff val="10000"/>
                </a:schemeClr>
              </a:solidFill>
            </a:endParaRPr>
          </a:p>
          <a:p>
            <a:r>
              <a:rPr lang="en-ZA" sz="1600" b="1" dirty="0">
                <a:solidFill>
                  <a:schemeClr val="tx1">
                    <a:lumMod val="90000"/>
                    <a:lumOff val="10000"/>
                  </a:schemeClr>
                </a:solidFill>
              </a:rPr>
              <a:t>Former IRS agent</a:t>
            </a:r>
            <a:r>
              <a:rPr lang="en-ZA" sz="1600" dirty="0">
                <a:solidFill>
                  <a:schemeClr val="tx1">
                    <a:lumMod val="90000"/>
                    <a:lumOff val="10000"/>
                  </a:schemeClr>
                </a:solidFill>
              </a:rPr>
              <a:t> in Cincinnati, OH</a:t>
            </a:r>
          </a:p>
          <a:p>
            <a:r>
              <a:rPr lang="en-ZA" sz="1600" dirty="0">
                <a:solidFill>
                  <a:schemeClr val="tx1">
                    <a:lumMod val="90000"/>
                    <a:lumOff val="10000"/>
                  </a:schemeClr>
                </a:solidFill>
              </a:rPr>
              <a:t>Owned and operated </a:t>
            </a:r>
            <a:r>
              <a:rPr lang="en-ZA" sz="1600" b="1" dirty="0">
                <a:solidFill>
                  <a:schemeClr val="tx1">
                    <a:lumMod val="90000"/>
                    <a:lumOff val="10000"/>
                  </a:schemeClr>
                </a:solidFill>
              </a:rPr>
              <a:t>Miami Valley Tree Farm </a:t>
            </a:r>
            <a:r>
              <a:rPr lang="en-ZA" sz="1600" dirty="0">
                <a:solidFill>
                  <a:schemeClr val="tx1">
                    <a:lumMod val="90000"/>
                    <a:lumOff val="10000"/>
                  </a:schemeClr>
                </a:solidFill>
              </a:rPr>
              <a:t>in Cedarville, OH from 2015 - 2018</a:t>
            </a:r>
          </a:p>
          <a:p>
            <a:r>
              <a:rPr lang="en-ZA" sz="1600" dirty="0">
                <a:solidFill>
                  <a:schemeClr val="tx1">
                    <a:lumMod val="90000"/>
                    <a:lumOff val="10000"/>
                  </a:schemeClr>
                </a:solidFill>
              </a:rPr>
              <a:t>Graduated from </a:t>
            </a:r>
            <a:r>
              <a:rPr lang="en-ZA" sz="1600" b="1" dirty="0">
                <a:solidFill>
                  <a:schemeClr val="tx1">
                    <a:lumMod val="90000"/>
                    <a:lumOff val="10000"/>
                  </a:schemeClr>
                </a:solidFill>
              </a:rPr>
              <a:t>Wake Forest School of Law </a:t>
            </a:r>
            <a:r>
              <a:rPr lang="en-ZA" sz="1600" dirty="0">
                <a:solidFill>
                  <a:schemeClr val="tx1">
                    <a:lumMod val="90000"/>
                    <a:lumOff val="10000"/>
                  </a:schemeClr>
                </a:solidFill>
              </a:rPr>
              <a:t>and practices tax law in Charlotte, NC</a:t>
            </a:r>
          </a:p>
          <a:p>
            <a:r>
              <a:rPr lang="en-ZA" sz="1600" dirty="0">
                <a:solidFill>
                  <a:schemeClr val="tx1">
                    <a:lumMod val="90000"/>
                    <a:lumOff val="10000"/>
                  </a:schemeClr>
                </a:solidFill>
              </a:rPr>
              <a:t>Author of </a:t>
            </a:r>
            <a:r>
              <a:rPr lang="en-ZA" sz="1600" b="1" dirty="0">
                <a:solidFill>
                  <a:schemeClr val="tx1">
                    <a:lumMod val="90000"/>
                    <a:lumOff val="10000"/>
                  </a:schemeClr>
                </a:solidFill>
              </a:rPr>
              <a:t>tax articles </a:t>
            </a:r>
            <a:r>
              <a:rPr lang="en-ZA" sz="1600" dirty="0">
                <a:solidFill>
                  <a:schemeClr val="tx1">
                    <a:lumMod val="90000"/>
                    <a:lumOff val="10000"/>
                  </a:schemeClr>
                </a:solidFill>
              </a:rPr>
              <a:t>in </a:t>
            </a:r>
            <a:r>
              <a:rPr lang="en-ZA" sz="1600" i="1" dirty="0">
                <a:solidFill>
                  <a:schemeClr val="tx1">
                    <a:lumMod val="90000"/>
                    <a:lumOff val="10000"/>
                  </a:schemeClr>
                </a:solidFill>
              </a:rPr>
              <a:t>Woodland Magazine</a:t>
            </a:r>
            <a:r>
              <a:rPr lang="en-ZA" sz="1600" dirty="0">
                <a:solidFill>
                  <a:schemeClr val="tx1">
                    <a:lumMod val="90000"/>
                    <a:lumOff val="10000"/>
                  </a:schemeClr>
                </a:solidFill>
              </a:rPr>
              <a:t>, </a:t>
            </a:r>
            <a:r>
              <a:rPr lang="en-ZA" sz="1600" i="1" dirty="0">
                <a:solidFill>
                  <a:schemeClr val="tx1">
                    <a:lumMod val="90000"/>
                    <a:lumOff val="10000"/>
                  </a:schemeClr>
                </a:solidFill>
              </a:rPr>
              <a:t>Journal of Taxation</a:t>
            </a:r>
            <a:r>
              <a:rPr lang="en-ZA" sz="1600" dirty="0">
                <a:solidFill>
                  <a:schemeClr val="tx1">
                    <a:lumMod val="90000"/>
                    <a:lumOff val="10000"/>
                  </a:schemeClr>
                </a:solidFill>
              </a:rPr>
              <a:t>, and </a:t>
            </a:r>
            <a:r>
              <a:rPr lang="en-ZA" sz="1600" i="1" dirty="0">
                <a:solidFill>
                  <a:schemeClr val="tx1">
                    <a:lumMod val="90000"/>
                    <a:lumOff val="10000"/>
                  </a:schemeClr>
                </a:solidFill>
              </a:rPr>
              <a:t>Great Lakes Christmas Tree Journal</a:t>
            </a:r>
          </a:p>
          <a:p>
            <a:r>
              <a:rPr lang="en-ZA" sz="1600" dirty="0">
                <a:solidFill>
                  <a:schemeClr val="tx1">
                    <a:lumMod val="90000"/>
                    <a:lumOff val="10000"/>
                  </a:schemeClr>
                </a:solidFill>
              </a:rPr>
              <a:t>Provides </a:t>
            </a:r>
            <a:r>
              <a:rPr lang="en-ZA" sz="1600" b="1" dirty="0">
                <a:solidFill>
                  <a:schemeClr val="tx1">
                    <a:lumMod val="90000"/>
                    <a:lumOff val="10000"/>
                  </a:schemeClr>
                </a:solidFill>
              </a:rPr>
              <a:t>tax, accounting, and consulting services </a:t>
            </a:r>
            <a:r>
              <a:rPr lang="en-ZA" sz="1600" dirty="0">
                <a:solidFill>
                  <a:schemeClr val="tx1">
                    <a:lumMod val="90000"/>
                    <a:lumOff val="10000"/>
                  </a:schemeClr>
                </a:solidFill>
              </a:rPr>
              <a:t>to forest landowners and Christmas tree growers at </a:t>
            </a:r>
            <a:r>
              <a:rPr lang="en-ZA" sz="1600" dirty="0">
                <a:solidFill>
                  <a:schemeClr val="tx1">
                    <a:lumMod val="90000"/>
                    <a:lumOff val="10000"/>
                  </a:schemeClr>
                </a:solidFill>
                <a:hlinkClick r:id="rId2"/>
              </a:rPr>
              <a:t>AndrewBosserman.com</a:t>
            </a:r>
            <a:endParaRPr lang="en-ZA" sz="1600" dirty="0">
              <a:solidFill>
                <a:schemeClr val="tx1">
                  <a:lumMod val="90000"/>
                  <a:lumOff val="10000"/>
                </a:schemeClr>
              </a:solidFill>
            </a:endParaRPr>
          </a:p>
          <a:p>
            <a:endParaRPr lang="en-ZA" dirty="0"/>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ZA" smtClean="0"/>
              <a:pPr/>
              <a:t>2</a:t>
            </a:fld>
            <a:endParaRPr lang="en-ZA" dirty="0"/>
          </a:p>
        </p:txBody>
      </p:sp>
      <p:pic>
        <p:nvPicPr>
          <p:cNvPr id="9" name="Picture Placeholder 8">
            <a:extLst>
              <a:ext uri="{FF2B5EF4-FFF2-40B4-BE49-F238E27FC236}">
                <a16:creationId xmlns:a16="http://schemas.microsoft.com/office/drawing/2014/main" id="{804D2684-B8EF-41B8-9C43-86A9D34E655A}"/>
              </a:ext>
            </a:extLst>
          </p:cNvPr>
          <p:cNvPicPr>
            <a:picLocks noGrp="1" noChangeAspect="1"/>
          </p:cNvPicPr>
          <p:nvPr>
            <p:ph type="pic" sz="quarter" idx="14"/>
          </p:nvPr>
        </p:nvPicPr>
        <p:blipFill>
          <a:blip r:embed="rId3"/>
          <a:srcRect/>
          <a:stretch/>
        </p:blipFill>
        <p:spPr>
          <a:xfrm>
            <a:off x="7845567" y="1350228"/>
            <a:ext cx="3479833" cy="4637584"/>
          </a:xfrm>
        </p:spPr>
      </p:pic>
    </p:spTree>
    <p:extLst>
      <p:ext uri="{BB962C8B-B14F-4D97-AF65-F5344CB8AC3E}">
        <p14:creationId xmlns:p14="http://schemas.microsoft.com/office/powerpoint/2010/main" val="2601424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CE41-82EB-1C4A-92D9-AEAF328FAD7A}"/>
              </a:ext>
            </a:extLst>
          </p:cNvPr>
          <p:cNvSpPr>
            <a:spLocks noGrp="1"/>
          </p:cNvSpPr>
          <p:nvPr>
            <p:ph type="ctrTitle"/>
          </p:nvPr>
        </p:nvSpPr>
        <p:spPr>
          <a:xfrm>
            <a:off x="286989" y="4346296"/>
            <a:ext cx="9443419" cy="1674470"/>
          </a:xfrm>
        </p:spPr>
        <p:txBody>
          <a:bodyPr/>
          <a:lstStyle/>
          <a:p>
            <a:r>
              <a:rPr lang="en-US" dirty="0"/>
              <a:t>Deduct Qualified Reforestation Expenditures</a:t>
            </a:r>
          </a:p>
        </p:txBody>
      </p:sp>
      <p:sp>
        <p:nvSpPr>
          <p:cNvPr id="4" name="Slide Number Placeholder 3">
            <a:extLst>
              <a:ext uri="{FF2B5EF4-FFF2-40B4-BE49-F238E27FC236}">
                <a16:creationId xmlns:a16="http://schemas.microsoft.com/office/drawing/2014/main" id="{8A5E9457-A111-DF4B-AD35-D867F8B590D4}"/>
              </a:ext>
            </a:extLst>
          </p:cNvPr>
          <p:cNvSpPr>
            <a:spLocks noGrp="1"/>
          </p:cNvSpPr>
          <p:nvPr>
            <p:ph type="sldNum" sz="quarter" idx="11"/>
          </p:nvPr>
        </p:nvSpPr>
        <p:spPr/>
        <p:txBody>
          <a:bodyPr/>
          <a:lstStyle/>
          <a:p>
            <a:fld id="{19B51A1E-902D-48AF-9020-955120F399B6}" type="slidenum">
              <a:rPr lang="en-ZA" smtClean="0"/>
              <a:pPr/>
              <a:t>20</a:t>
            </a:fld>
            <a:endParaRPr lang="en-ZA" dirty="0"/>
          </a:p>
        </p:txBody>
      </p:sp>
      <p:sp>
        <p:nvSpPr>
          <p:cNvPr id="5" name="Oval 4">
            <a:extLst>
              <a:ext uri="{FF2B5EF4-FFF2-40B4-BE49-F238E27FC236}">
                <a16:creationId xmlns:a16="http://schemas.microsoft.com/office/drawing/2014/main" id="{1EFDB995-C057-9D41-A570-A24D4BA1C134}"/>
              </a:ext>
            </a:extLst>
          </p:cNvPr>
          <p:cNvSpPr/>
          <p:nvPr/>
        </p:nvSpPr>
        <p:spPr>
          <a:xfrm>
            <a:off x="-80682" y="-86131"/>
            <a:ext cx="1945341" cy="1846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tx1"/>
                </a:solidFill>
              </a:rPr>
              <a:t>4</a:t>
            </a:r>
          </a:p>
        </p:txBody>
      </p:sp>
    </p:spTree>
    <p:extLst>
      <p:ext uri="{BB962C8B-B14F-4D97-AF65-F5344CB8AC3E}">
        <p14:creationId xmlns:p14="http://schemas.microsoft.com/office/powerpoint/2010/main" val="579222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7784-2C85-0C4B-A22F-3969A081D8CE}"/>
              </a:ext>
            </a:extLst>
          </p:cNvPr>
          <p:cNvSpPr>
            <a:spLocks noGrp="1"/>
          </p:cNvSpPr>
          <p:nvPr>
            <p:ph type="title"/>
          </p:nvPr>
        </p:nvSpPr>
        <p:spPr/>
        <p:txBody>
          <a:bodyPr/>
          <a:lstStyle/>
          <a:p>
            <a:r>
              <a:rPr lang="en-US" dirty="0"/>
              <a:t>Qualified Reforestation Expenditures</a:t>
            </a:r>
          </a:p>
        </p:txBody>
      </p:sp>
      <p:sp>
        <p:nvSpPr>
          <p:cNvPr id="3" name="Text Placeholder 2">
            <a:extLst>
              <a:ext uri="{FF2B5EF4-FFF2-40B4-BE49-F238E27FC236}">
                <a16:creationId xmlns:a16="http://schemas.microsoft.com/office/drawing/2014/main" id="{3E79C7F8-A03D-D345-AD3F-7614342E24AC}"/>
              </a:ext>
            </a:extLst>
          </p:cNvPr>
          <p:cNvSpPr>
            <a:spLocks noGrp="1"/>
          </p:cNvSpPr>
          <p:nvPr>
            <p:ph type="body" sz="quarter" idx="32"/>
          </p:nvPr>
        </p:nvSpPr>
        <p:spPr/>
        <p:txBody>
          <a:bodyPr/>
          <a:lstStyle/>
          <a:p>
            <a:endParaRPr lang="en-US"/>
          </a:p>
        </p:txBody>
      </p:sp>
      <p:sp>
        <p:nvSpPr>
          <p:cNvPr id="4" name="Content Placeholder 3">
            <a:extLst>
              <a:ext uri="{FF2B5EF4-FFF2-40B4-BE49-F238E27FC236}">
                <a16:creationId xmlns:a16="http://schemas.microsoft.com/office/drawing/2014/main" id="{E372DD2E-A49B-F349-82F6-57B535A7DF60}"/>
              </a:ext>
            </a:extLst>
          </p:cNvPr>
          <p:cNvSpPr>
            <a:spLocks noGrp="1"/>
          </p:cNvSpPr>
          <p:nvPr>
            <p:ph idx="1"/>
          </p:nvPr>
        </p:nvSpPr>
        <p:spPr/>
        <p:txBody>
          <a:bodyPr/>
          <a:lstStyle/>
          <a:p>
            <a:r>
              <a:rPr lang="en-US" sz="2800" b="1" dirty="0"/>
              <a:t>Direct expenses </a:t>
            </a:r>
            <a:r>
              <a:rPr lang="en-US" sz="2800" dirty="0"/>
              <a:t>incurred in establishing a stand of timber</a:t>
            </a:r>
          </a:p>
          <a:p>
            <a:pPr lvl="1">
              <a:buFont typeface="Courier New" panose="02070309020205020404" pitchFamily="49" charset="0"/>
              <a:buChar char="o"/>
            </a:pPr>
            <a:r>
              <a:rPr lang="en-US" sz="2400" dirty="0"/>
              <a:t>Ex: cost of seeds/seedlings, land preparation/clearing, etc.</a:t>
            </a:r>
          </a:p>
          <a:p>
            <a:pPr lvl="1">
              <a:buFont typeface="Courier New" panose="02070309020205020404" pitchFamily="49" charset="0"/>
              <a:buChar char="o"/>
            </a:pPr>
            <a:endParaRPr lang="en-US" dirty="0"/>
          </a:p>
          <a:p>
            <a:r>
              <a:rPr lang="en-US" sz="2800" dirty="0"/>
              <a:t>Does not include:</a:t>
            </a:r>
          </a:p>
          <a:p>
            <a:pPr lvl="1">
              <a:buFont typeface="Courier New" panose="02070309020205020404" pitchFamily="49" charset="0"/>
              <a:buChar char="o"/>
            </a:pPr>
            <a:r>
              <a:rPr lang="en-US" sz="2400" dirty="0"/>
              <a:t>Timber stand improvement practices</a:t>
            </a:r>
          </a:p>
          <a:p>
            <a:pPr lvl="1">
              <a:buFont typeface="Courier New" panose="02070309020205020404" pitchFamily="49" charset="0"/>
              <a:buChar char="o"/>
            </a:pPr>
            <a:r>
              <a:rPr lang="en-US" sz="2400" dirty="0"/>
              <a:t>Establishment of a Christmas tree plantation</a:t>
            </a:r>
          </a:p>
          <a:p>
            <a:pPr lvl="1">
              <a:buFont typeface="Courier New" panose="02070309020205020404" pitchFamily="49" charset="0"/>
              <a:buChar char="o"/>
            </a:pPr>
            <a:r>
              <a:rPr lang="en-US" sz="2400" dirty="0"/>
              <a:t>Planting windbreaks or other trees not intended to be harvested for timber</a:t>
            </a:r>
          </a:p>
        </p:txBody>
      </p:sp>
      <p:sp>
        <p:nvSpPr>
          <p:cNvPr id="5" name="Slide Number Placeholder 4">
            <a:extLst>
              <a:ext uri="{FF2B5EF4-FFF2-40B4-BE49-F238E27FC236}">
                <a16:creationId xmlns:a16="http://schemas.microsoft.com/office/drawing/2014/main" id="{6F915394-0166-C247-BADB-45CA519B2DC3}"/>
              </a:ext>
            </a:extLst>
          </p:cNvPr>
          <p:cNvSpPr>
            <a:spLocks noGrp="1"/>
          </p:cNvSpPr>
          <p:nvPr>
            <p:ph type="sldNum" sz="quarter" idx="33"/>
          </p:nvPr>
        </p:nvSpPr>
        <p:spPr/>
        <p:txBody>
          <a:bodyPr/>
          <a:lstStyle/>
          <a:p>
            <a:fld id="{19B51A1E-902D-48AF-9020-955120F399B6}" type="slidenum">
              <a:rPr lang="en-ZA" smtClean="0"/>
              <a:pPr/>
              <a:t>21</a:t>
            </a:fld>
            <a:endParaRPr lang="en-ZA" dirty="0"/>
          </a:p>
        </p:txBody>
      </p:sp>
    </p:spTree>
    <p:extLst>
      <p:ext uri="{BB962C8B-B14F-4D97-AF65-F5344CB8AC3E}">
        <p14:creationId xmlns:p14="http://schemas.microsoft.com/office/powerpoint/2010/main" val="547334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8855-7AFA-8D45-889F-33C8F626A200}"/>
              </a:ext>
            </a:extLst>
          </p:cNvPr>
          <p:cNvSpPr>
            <a:spLocks noGrp="1"/>
          </p:cNvSpPr>
          <p:nvPr>
            <p:ph type="title"/>
          </p:nvPr>
        </p:nvSpPr>
        <p:spPr/>
        <p:txBody>
          <a:bodyPr/>
          <a:lstStyle/>
          <a:p>
            <a:r>
              <a:rPr lang="en-US" dirty="0"/>
              <a:t>Two ways to Accelerate Tax Deductions</a:t>
            </a:r>
          </a:p>
        </p:txBody>
      </p:sp>
      <p:sp>
        <p:nvSpPr>
          <p:cNvPr id="3" name="Text Placeholder 2">
            <a:extLst>
              <a:ext uri="{FF2B5EF4-FFF2-40B4-BE49-F238E27FC236}">
                <a16:creationId xmlns:a16="http://schemas.microsoft.com/office/drawing/2014/main" id="{EAAE0A4E-0B13-CA45-AB04-7E22928ADCAB}"/>
              </a:ext>
            </a:extLst>
          </p:cNvPr>
          <p:cNvSpPr>
            <a:spLocks noGrp="1"/>
          </p:cNvSpPr>
          <p:nvPr>
            <p:ph type="body" sz="quarter" idx="32"/>
          </p:nvPr>
        </p:nvSpPr>
        <p:spPr/>
        <p:txBody>
          <a:bodyPr/>
          <a:lstStyle/>
          <a:p>
            <a:r>
              <a:rPr lang="en-US" dirty="0"/>
              <a:t>Combine both ways to maximize deductions!</a:t>
            </a:r>
          </a:p>
        </p:txBody>
      </p:sp>
      <p:sp>
        <p:nvSpPr>
          <p:cNvPr id="5" name="Slide Number Placeholder 4">
            <a:extLst>
              <a:ext uri="{FF2B5EF4-FFF2-40B4-BE49-F238E27FC236}">
                <a16:creationId xmlns:a16="http://schemas.microsoft.com/office/drawing/2014/main" id="{AFE73221-24D4-C449-B924-360B4EBC8FD9}"/>
              </a:ext>
            </a:extLst>
          </p:cNvPr>
          <p:cNvSpPr>
            <a:spLocks noGrp="1"/>
          </p:cNvSpPr>
          <p:nvPr>
            <p:ph type="sldNum" sz="quarter" idx="33"/>
          </p:nvPr>
        </p:nvSpPr>
        <p:spPr/>
        <p:txBody>
          <a:bodyPr/>
          <a:lstStyle/>
          <a:p>
            <a:fld id="{19B51A1E-902D-48AF-9020-955120F399B6}" type="slidenum">
              <a:rPr lang="en-ZA" smtClean="0"/>
              <a:pPr/>
              <a:t>22</a:t>
            </a:fld>
            <a:endParaRPr lang="en-ZA" dirty="0"/>
          </a:p>
        </p:txBody>
      </p:sp>
      <p:graphicFrame>
        <p:nvGraphicFramePr>
          <p:cNvPr id="6" name="Diagram 5">
            <a:extLst>
              <a:ext uri="{FF2B5EF4-FFF2-40B4-BE49-F238E27FC236}">
                <a16:creationId xmlns:a16="http://schemas.microsoft.com/office/drawing/2014/main" id="{B2F4A329-C17D-4640-8098-C59E6C01F3D8}"/>
              </a:ext>
            </a:extLst>
          </p:cNvPr>
          <p:cNvGraphicFramePr/>
          <p:nvPr>
            <p:extLst>
              <p:ext uri="{D42A27DB-BD31-4B8C-83A1-F6EECF244321}">
                <p14:modId xmlns:p14="http://schemas.microsoft.com/office/powerpoint/2010/main" val="3881979640"/>
              </p:ext>
            </p:extLst>
          </p:nvPr>
        </p:nvGraphicFramePr>
        <p:xfrm>
          <a:off x="966859" y="130997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6947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CE41-82EB-1C4A-92D9-AEAF328FAD7A}"/>
              </a:ext>
            </a:extLst>
          </p:cNvPr>
          <p:cNvSpPr>
            <a:spLocks noGrp="1"/>
          </p:cNvSpPr>
          <p:nvPr>
            <p:ph type="ctrTitle"/>
          </p:nvPr>
        </p:nvSpPr>
        <p:spPr>
          <a:xfrm>
            <a:off x="286989" y="4346296"/>
            <a:ext cx="9443419" cy="1674470"/>
          </a:xfrm>
        </p:spPr>
        <p:txBody>
          <a:bodyPr/>
          <a:lstStyle/>
          <a:p>
            <a:r>
              <a:rPr lang="en-US" dirty="0"/>
              <a:t>Choose the best Business Entity</a:t>
            </a:r>
          </a:p>
        </p:txBody>
      </p:sp>
      <p:sp>
        <p:nvSpPr>
          <p:cNvPr id="4" name="Slide Number Placeholder 3">
            <a:extLst>
              <a:ext uri="{FF2B5EF4-FFF2-40B4-BE49-F238E27FC236}">
                <a16:creationId xmlns:a16="http://schemas.microsoft.com/office/drawing/2014/main" id="{8A5E9457-A111-DF4B-AD35-D867F8B590D4}"/>
              </a:ext>
            </a:extLst>
          </p:cNvPr>
          <p:cNvSpPr>
            <a:spLocks noGrp="1"/>
          </p:cNvSpPr>
          <p:nvPr>
            <p:ph type="sldNum" sz="quarter" idx="11"/>
          </p:nvPr>
        </p:nvSpPr>
        <p:spPr/>
        <p:txBody>
          <a:bodyPr/>
          <a:lstStyle/>
          <a:p>
            <a:fld id="{19B51A1E-902D-48AF-9020-955120F399B6}" type="slidenum">
              <a:rPr lang="en-ZA" smtClean="0"/>
              <a:pPr/>
              <a:t>23</a:t>
            </a:fld>
            <a:endParaRPr lang="en-ZA" dirty="0"/>
          </a:p>
        </p:txBody>
      </p:sp>
      <p:sp>
        <p:nvSpPr>
          <p:cNvPr id="5" name="Oval 4">
            <a:extLst>
              <a:ext uri="{FF2B5EF4-FFF2-40B4-BE49-F238E27FC236}">
                <a16:creationId xmlns:a16="http://schemas.microsoft.com/office/drawing/2014/main" id="{F20E26DC-A52D-BA41-AE08-126AF4FCABB8}"/>
              </a:ext>
            </a:extLst>
          </p:cNvPr>
          <p:cNvSpPr/>
          <p:nvPr/>
        </p:nvSpPr>
        <p:spPr>
          <a:xfrm>
            <a:off x="-80682" y="-86131"/>
            <a:ext cx="1945341" cy="1846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tx1"/>
                </a:solidFill>
              </a:rPr>
              <a:t>5</a:t>
            </a:r>
          </a:p>
        </p:txBody>
      </p:sp>
    </p:spTree>
    <p:extLst>
      <p:ext uri="{BB962C8B-B14F-4D97-AF65-F5344CB8AC3E}">
        <p14:creationId xmlns:p14="http://schemas.microsoft.com/office/powerpoint/2010/main" val="612352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3F5A-CFBF-1149-B4AB-265211E2EF0D}"/>
              </a:ext>
            </a:extLst>
          </p:cNvPr>
          <p:cNvSpPr>
            <a:spLocks noGrp="1"/>
          </p:cNvSpPr>
          <p:nvPr>
            <p:ph type="title"/>
          </p:nvPr>
        </p:nvSpPr>
        <p:spPr/>
        <p:txBody>
          <a:bodyPr/>
          <a:lstStyle/>
          <a:p>
            <a:r>
              <a:rPr lang="en-US" dirty="0"/>
              <a:t>Two Main Types of Entities</a:t>
            </a:r>
          </a:p>
        </p:txBody>
      </p:sp>
      <p:sp>
        <p:nvSpPr>
          <p:cNvPr id="3" name="Text Placeholder 2">
            <a:extLst>
              <a:ext uri="{FF2B5EF4-FFF2-40B4-BE49-F238E27FC236}">
                <a16:creationId xmlns:a16="http://schemas.microsoft.com/office/drawing/2014/main" id="{DCFC6436-99C2-E147-8FF2-92203BEDF25C}"/>
              </a:ext>
            </a:extLst>
          </p:cNvPr>
          <p:cNvSpPr>
            <a:spLocks noGrp="1"/>
          </p:cNvSpPr>
          <p:nvPr>
            <p:ph type="body" sz="quarter" idx="32"/>
          </p:nvPr>
        </p:nvSpPr>
        <p:spPr/>
        <p:txBody>
          <a:bodyPr/>
          <a:lstStyle/>
          <a:p>
            <a:endParaRPr lang="en-US"/>
          </a:p>
        </p:txBody>
      </p:sp>
      <p:graphicFrame>
        <p:nvGraphicFramePr>
          <p:cNvPr id="6" name="Content Placeholder 5">
            <a:extLst>
              <a:ext uri="{FF2B5EF4-FFF2-40B4-BE49-F238E27FC236}">
                <a16:creationId xmlns:a16="http://schemas.microsoft.com/office/drawing/2014/main" id="{AE21FCB2-EF82-C94C-B199-0ED668DA27EC}"/>
              </a:ext>
            </a:extLst>
          </p:cNvPr>
          <p:cNvGraphicFramePr>
            <a:graphicFrameLocks noGrp="1"/>
          </p:cNvGraphicFramePr>
          <p:nvPr>
            <p:ph idx="1"/>
            <p:extLst>
              <p:ext uri="{D42A27DB-BD31-4B8C-83A1-F6EECF244321}">
                <p14:modId xmlns:p14="http://schemas.microsoft.com/office/powerpoint/2010/main" val="2424223835"/>
              </p:ext>
            </p:extLst>
          </p:nvPr>
        </p:nvGraphicFramePr>
        <p:xfrm>
          <a:off x="431800" y="1511300"/>
          <a:ext cx="9197976" cy="2895600"/>
        </p:xfrm>
        <a:graphic>
          <a:graphicData uri="http://schemas.openxmlformats.org/drawingml/2006/table">
            <a:tbl>
              <a:tblPr firstRow="1" bandRow="1">
                <a:tableStyleId>{073A0DAA-6AF3-43AB-8588-CEC1D06C72B9}</a:tableStyleId>
              </a:tblPr>
              <a:tblGrid>
                <a:gridCol w="4598988">
                  <a:extLst>
                    <a:ext uri="{9D8B030D-6E8A-4147-A177-3AD203B41FA5}">
                      <a16:colId xmlns:a16="http://schemas.microsoft.com/office/drawing/2014/main" val="3468418524"/>
                    </a:ext>
                  </a:extLst>
                </a:gridCol>
                <a:gridCol w="4598988">
                  <a:extLst>
                    <a:ext uri="{9D8B030D-6E8A-4147-A177-3AD203B41FA5}">
                      <a16:colId xmlns:a16="http://schemas.microsoft.com/office/drawing/2014/main" val="3784177270"/>
                    </a:ext>
                  </a:extLst>
                </a:gridCol>
              </a:tblGrid>
              <a:tr h="370840">
                <a:tc>
                  <a:txBody>
                    <a:bodyPr/>
                    <a:lstStyle/>
                    <a:p>
                      <a:pPr algn="ctr"/>
                      <a:r>
                        <a:rPr lang="en-US" sz="2000" dirty="0"/>
                        <a:t>Taxable</a:t>
                      </a:r>
                    </a:p>
                  </a:txBody>
                  <a:tcPr/>
                </a:tc>
                <a:tc>
                  <a:txBody>
                    <a:bodyPr/>
                    <a:lstStyle/>
                    <a:p>
                      <a:pPr algn="ctr"/>
                      <a:r>
                        <a:rPr lang="en-US" sz="2000" dirty="0"/>
                        <a:t>Non-Taxable</a:t>
                      </a:r>
                    </a:p>
                  </a:txBody>
                  <a:tcPr/>
                </a:tc>
                <a:extLst>
                  <a:ext uri="{0D108BD9-81ED-4DB2-BD59-A6C34878D82A}">
                    <a16:rowId xmlns:a16="http://schemas.microsoft.com/office/drawing/2014/main" val="2520823708"/>
                  </a:ext>
                </a:extLst>
              </a:tr>
              <a:tr h="370840">
                <a:tc>
                  <a:txBody>
                    <a:bodyPr/>
                    <a:lstStyle/>
                    <a:p>
                      <a:pPr algn="ctr"/>
                      <a:r>
                        <a:rPr lang="en-US" sz="2000" b="1" dirty="0"/>
                        <a:t>Entity itself pays tax</a:t>
                      </a:r>
                    </a:p>
                  </a:txBody>
                  <a:tcPr/>
                </a:tc>
                <a:tc>
                  <a:txBody>
                    <a:bodyPr/>
                    <a:lstStyle/>
                    <a:p>
                      <a:pPr algn="ctr"/>
                      <a:r>
                        <a:rPr lang="en-US" sz="2000" dirty="0"/>
                        <a:t>Entity does not pay tax; </a:t>
                      </a:r>
                      <a:r>
                        <a:rPr lang="en-US" sz="2000" b="1" dirty="0"/>
                        <a:t>profit and loss “passes through” to owners</a:t>
                      </a:r>
                    </a:p>
                  </a:txBody>
                  <a:tcPr/>
                </a:tc>
                <a:extLst>
                  <a:ext uri="{0D108BD9-81ED-4DB2-BD59-A6C34878D82A}">
                    <a16:rowId xmlns:a16="http://schemas.microsoft.com/office/drawing/2014/main" val="2869039997"/>
                  </a:ext>
                </a:extLst>
              </a:tr>
              <a:tr h="370840">
                <a:tc>
                  <a:txBody>
                    <a:bodyPr/>
                    <a:lstStyle/>
                    <a:p>
                      <a:pPr algn="ctr"/>
                      <a:r>
                        <a:rPr lang="en-US" sz="2000" dirty="0"/>
                        <a:t>Subject to </a:t>
                      </a:r>
                      <a:r>
                        <a:rPr lang="en-US" sz="2000" b="1" dirty="0"/>
                        <a:t>double-taxation</a:t>
                      </a:r>
                    </a:p>
                  </a:txBody>
                  <a:tcPr/>
                </a:tc>
                <a:tc>
                  <a:txBody>
                    <a:bodyPr/>
                    <a:lstStyle/>
                    <a:p>
                      <a:pPr algn="ctr"/>
                      <a:r>
                        <a:rPr lang="en-US" sz="2000" dirty="0"/>
                        <a:t>No double-taxation</a:t>
                      </a:r>
                    </a:p>
                  </a:txBody>
                  <a:tcPr/>
                </a:tc>
                <a:extLst>
                  <a:ext uri="{0D108BD9-81ED-4DB2-BD59-A6C34878D82A}">
                    <a16:rowId xmlns:a16="http://schemas.microsoft.com/office/drawing/2014/main" val="3836715715"/>
                  </a:ext>
                </a:extLst>
              </a:tr>
              <a:tr h="370840">
                <a:tc>
                  <a:txBody>
                    <a:bodyPr/>
                    <a:lstStyle/>
                    <a:p>
                      <a:pPr algn="ctr"/>
                      <a:r>
                        <a:rPr lang="en-US" sz="2000" b="1" dirty="0"/>
                        <a:t>C-corporations</a:t>
                      </a:r>
                      <a:r>
                        <a:rPr lang="en-US" sz="2000" dirty="0"/>
                        <a:t>, some trusts</a:t>
                      </a:r>
                    </a:p>
                  </a:txBody>
                  <a:tcPr/>
                </a:tc>
                <a:tc>
                  <a:txBody>
                    <a:bodyPr/>
                    <a:lstStyle/>
                    <a:p>
                      <a:pPr algn="ctr"/>
                      <a:r>
                        <a:rPr lang="en-US" sz="2000" b="1" dirty="0"/>
                        <a:t>S-corporations, partnerships, many LLCs</a:t>
                      </a:r>
                      <a:r>
                        <a:rPr lang="en-US" sz="2000" dirty="0"/>
                        <a:t>, some trusts</a:t>
                      </a:r>
                    </a:p>
                  </a:txBody>
                  <a:tcPr/>
                </a:tc>
                <a:extLst>
                  <a:ext uri="{0D108BD9-81ED-4DB2-BD59-A6C34878D82A}">
                    <a16:rowId xmlns:a16="http://schemas.microsoft.com/office/drawing/2014/main" val="2874436058"/>
                  </a:ext>
                </a:extLst>
              </a:tr>
              <a:tr h="370840">
                <a:tc>
                  <a:txBody>
                    <a:bodyPr/>
                    <a:lstStyle/>
                    <a:p>
                      <a:pPr algn="ctr"/>
                      <a:r>
                        <a:rPr lang="en-US" sz="2000" dirty="0"/>
                        <a:t>Result in lower taxes if owners can defer taking money out of the corporation</a:t>
                      </a:r>
                    </a:p>
                  </a:txBody>
                  <a:tcPr/>
                </a:tc>
                <a:tc>
                  <a:txBody>
                    <a:bodyPr/>
                    <a:lstStyle/>
                    <a:p>
                      <a:pPr algn="ctr"/>
                      <a:r>
                        <a:rPr lang="en-US" sz="2000" dirty="0"/>
                        <a:t>Result in lower taxes in many situations</a:t>
                      </a:r>
                    </a:p>
                  </a:txBody>
                  <a:tcPr/>
                </a:tc>
                <a:extLst>
                  <a:ext uri="{0D108BD9-81ED-4DB2-BD59-A6C34878D82A}">
                    <a16:rowId xmlns:a16="http://schemas.microsoft.com/office/drawing/2014/main" val="1428429405"/>
                  </a:ext>
                </a:extLst>
              </a:tr>
            </a:tbl>
          </a:graphicData>
        </a:graphic>
      </p:graphicFrame>
      <p:sp>
        <p:nvSpPr>
          <p:cNvPr id="5" name="Slide Number Placeholder 4">
            <a:extLst>
              <a:ext uri="{FF2B5EF4-FFF2-40B4-BE49-F238E27FC236}">
                <a16:creationId xmlns:a16="http://schemas.microsoft.com/office/drawing/2014/main" id="{BCB841D4-A3E1-D348-A4C7-B0987EA453B4}"/>
              </a:ext>
            </a:extLst>
          </p:cNvPr>
          <p:cNvSpPr>
            <a:spLocks noGrp="1"/>
          </p:cNvSpPr>
          <p:nvPr>
            <p:ph type="sldNum" sz="quarter" idx="33"/>
          </p:nvPr>
        </p:nvSpPr>
        <p:spPr/>
        <p:txBody>
          <a:bodyPr/>
          <a:lstStyle/>
          <a:p>
            <a:fld id="{19B51A1E-902D-48AF-9020-955120F399B6}" type="slidenum">
              <a:rPr lang="en-ZA" smtClean="0"/>
              <a:pPr/>
              <a:t>24</a:t>
            </a:fld>
            <a:endParaRPr lang="en-ZA" dirty="0"/>
          </a:p>
        </p:txBody>
      </p:sp>
    </p:spTree>
    <p:extLst>
      <p:ext uri="{BB962C8B-B14F-4D97-AF65-F5344CB8AC3E}">
        <p14:creationId xmlns:p14="http://schemas.microsoft.com/office/powerpoint/2010/main" val="17562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D224-1492-1E41-A708-3A7097BD8BD3}"/>
              </a:ext>
            </a:extLst>
          </p:cNvPr>
          <p:cNvSpPr>
            <a:spLocks noGrp="1"/>
          </p:cNvSpPr>
          <p:nvPr>
            <p:ph type="title"/>
          </p:nvPr>
        </p:nvSpPr>
        <p:spPr/>
        <p:txBody>
          <a:bodyPr/>
          <a:lstStyle/>
          <a:p>
            <a:r>
              <a:rPr lang="en-US" dirty="0"/>
              <a:t>Considerations when choosing an entity</a:t>
            </a:r>
          </a:p>
        </p:txBody>
      </p:sp>
      <p:sp>
        <p:nvSpPr>
          <p:cNvPr id="3" name="Text Placeholder 2">
            <a:extLst>
              <a:ext uri="{FF2B5EF4-FFF2-40B4-BE49-F238E27FC236}">
                <a16:creationId xmlns:a16="http://schemas.microsoft.com/office/drawing/2014/main" id="{9FA55DE3-D168-9A45-949A-288ED789DC2F}"/>
              </a:ext>
            </a:extLst>
          </p:cNvPr>
          <p:cNvSpPr>
            <a:spLocks noGrp="1"/>
          </p:cNvSpPr>
          <p:nvPr>
            <p:ph type="body" sz="quarter" idx="32"/>
          </p:nvPr>
        </p:nvSpPr>
        <p:spPr/>
        <p:txBody>
          <a:bodyPr/>
          <a:lstStyle/>
          <a:p>
            <a:endParaRPr lang="en-US"/>
          </a:p>
        </p:txBody>
      </p:sp>
      <p:sp>
        <p:nvSpPr>
          <p:cNvPr id="4" name="Content Placeholder 3">
            <a:extLst>
              <a:ext uri="{FF2B5EF4-FFF2-40B4-BE49-F238E27FC236}">
                <a16:creationId xmlns:a16="http://schemas.microsoft.com/office/drawing/2014/main" id="{C473F7C4-543C-2748-8D5C-5873D961D1AC}"/>
              </a:ext>
            </a:extLst>
          </p:cNvPr>
          <p:cNvSpPr>
            <a:spLocks noGrp="1"/>
          </p:cNvSpPr>
          <p:nvPr>
            <p:ph idx="1"/>
          </p:nvPr>
        </p:nvSpPr>
        <p:spPr/>
        <p:txBody>
          <a:bodyPr/>
          <a:lstStyle/>
          <a:p>
            <a:r>
              <a:rPr lang="en-US" sz="2800" b="1" dirty="0"/>
              <a:t>How many owners </a:t>
            </a:r>
            <a:r>
              <a:rPr lang="en-US" sz="2800" dirty="0"/>
              <a:t>will there be?</a:t>
            </a:r>
          </a:p>
          <a:p>
            <a:r>
              <a:rPr lang="en-US" sz="2800" b="1" dirty="0"/>
              <a:t>Who</a:t>
            </a:r>
            <a:r>
              <a:rPr lang="en-US" sz="2800" dirty="0"/>
              <a:t> are the owners going to be?</a:t>
            </a:r>
          </a:p>
          <a:p>
            <a:r>
              <a:rPr lang="en-US" sz="2800" dirty="0"/>
              <a:t>Do the owners need to </a:t>
            </a:r>
            <a:r>
              <a:rPr lang="en-US" sz="2800" b="1" dirty="0"/>
              <a:t>take money out of the company regularly</a:t>
            </a:r>
            <a:r>
              <a:rPr lang="en-US" sz="2800" dirty="0"/>
              <a:t>?</a:t>
            </a:r>
          </a:p>
          <a:p>
            <a:r>
              <a:rPr lang="en-US" sz="2800" dirty="0"/>
              <a:t>What are the owners’ </a:t>
            </a:r>
            <a:r>
              <a:rPr lang="en-US" sz="2800" b="1" dirty="0"/>
              <a:t>future plans</a:t>
            </a:r>
            <a:r>
              <a:rPr lang="en-US" sz="2800" dirty="0"/>
              <a:t>?</a:t>
            </a:r>
          </a:p>
          <a:p>
            <a:pPr lvl="1"/>
            <a:r>
              <a:rPr lang="en-US" sz="2600" dirty="0"/>
              <a:t>Plan to sell forestland or leave to heirs?</a:t>
            </a:r>
          </a:p>
          <a:p>
            <a:r>
              <a:rPr lang="en-US" sz="2800" dirty="0"/>
              <a:t>How </a:t>
            </a:r>
            <a:r>
              <a:rPr lang="en-US" sz="2800" b="1" dirty="0"/>
              <a:t>business-savvy</a:t>
            </a:r>
            <a:r>
              <a:rPr lang="en-US" sz="2800" dirty="0"/>
              <a:t> are the owners?</a:t>
            </a:r>
          </a:p>
          <a:p>
            <a:r>
              <a:rPr lang="en-US" sz="2800" dirty="0"/>
              <a:t>Will the business be </a:t>
            </a:r>
            <a:r>
              <a:rPr lang="en-US" sz="2800" b="1" dirty="0"/>
              <a:t>electing capital gain </a:t>
            </a:r>
            <a:r>
              <a:rPr lang="en-US" sz="2800" dirty="0"/>
              <a:t>treatment under IRC § 631?</a:t>
            </a:r>
          </a:p>
        </p:txBody>
      </p:sp>
      <p:sp>
        <p:nvSpPr>
          <p:cNvPr id="5" name="Slide Number Placeholder 4">
            <a:extLst>
              <a:ext uri="{FF2B5EF4-FFF2-40B4-BE49-F238E27FC236}">
                <a16:creationId xmlns:a16="http://schemas.microsoft.com/office/drawing/2014/main" id="{AA7845E3-DEBF-064C-BBD6-FBCCFE2747C9}"/>
              </a:ext>
            </a:extLst>
          </p:cNvPr>
          <p:cNvSpPr>
            <a:spLocks noGrp="1"/>
          </p:cNvSpPr>
          <p:nvPr>
            <p:ph type="sldNum" sz="quarter" idx="33"/>
          </p:nvPr>
        </p:nvSpPr>
        <p:spPr/>
        <p:txBody>
          <a:bodyPr/>
          <a:lstStyle/>
          <a:p>
            <a:fld id="{19B51A1E-902D-48AF-9020-955120F399B6}" type="slidenum">
              <a:rPr lang="en-ZA" smtClean="0"/>
              <a:pPr/>
              <a:t>25</a:t>
            </a:fld>
            <a:endParaRPr lang="en-ZA" dirty="0"/>
          </a:p>
        </p:txBody>
      </p:sp>
    </p:spTree>
    <p:extLst>
      <p:ext uri="{BB962C8B-B14F-4D97-AF65-F5344CB8AC3E}">
        <p14:creationId xmlns:p14="http://schemas.microsoft.com/office/powerpoint/2010/main" val="3278161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11A6B65-5A20-4F4D-ACBB-ED50132D4571}"/>
              </a:ext>
            </a:extLst>
          </p:cNvPr>
          <p:cNvSpPr>
            <a:spLocks noGrp="1"/>
          </p:cNvSpPr>
          <p:nvPr>
            <p:ph type="ctrTitle"/>
          </p:nvPr>
        </p:nvSpPr>
        <p:spPr/>
        <p:txBody>
          <a:bodyPr/>
          <a:lstStyle/>
          <a:p>
            <a:r>
              <a:rPr lang="en-ZA" dirty="0"/>
              <a:t>Questions?</a:t>
            </a:r>
          </a:p>
        </p:txBody>
      </p:sp>
      <p:pic>
        <p:nvPicPr>
          <p:cNvPr id="9" name="Graphic 8" descr="Envelope" title="Icon Presenter Email">
            <a:extLst>
              <a:ext uri="{FF2B5EF4-FFF2-40B4-BE49-F238E27FC236}">
                <a16:creationId xmlns:a16="http://schemas.microsoft.com/office/drawing/2014/main" id="{773C1382-ACE1-460F-A1B6-AB761A7D2E6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83050" y="4536623"/>
            <a:ext cx="218900" cy="218900"/>
          </a:xfrm>
          <a:prstGeom prst="rect">
            <a:avLst/>
          </a:prstGeom>
        </p:spPr>
      </p:pic>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a:xfrm>
            <a:off x="6062268" y="4540691"/>
            <a:ext cx="3431356" cy="273356"/>
          </a:xfrm>
        </p:spPr>
        <p:txBody>
          <a:bodyPr/>
          <a:lstStyle/>
          <a:p>
            <a:r>
              <a:rPr lang="en-ZA" sz="2000" dirty="0" err="1"/>
              <a:t>andrew@andrewbosserman.com</a:t>
            </a:r>
            <a:endParaRPr lang="en-ZA" sz="2000" dirty="0"/>
          </a:p>
        </p:txBody>
      </p:sp>
      <p:pic>
        <p:nvPicPr>
          <p:cNvPr id="3" name="Graphic 2" descr="Browser window">
            <a:extLst>
              <a:ext uri="{FF2B5EF4-FFF2-40B4-BE49-F238E27FC236}">
                <a16:creationId xmlns:a16="http://schemas.microsoft.com/office/drawing/2014/main" id="{531725AE-EC5C-5446-B05E-3BA530DCAA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3050" y="4942441"/>
            <a:ext cx="218900" cy="218900"/>
          </a:xfrm>
          <a:prstGeom prst="rect">
            <a:avLst/>
          </a:prstGeom>
        </p:spPr>
      </p:pic>
      <p:sp>
        <p:nvSpPr>
          <p:cNvPr id="11" name="Text Placeholder 5">
            <a:extLst>
              <a:ext uri="{FF2B5EF4-FFF2-40B4-BE49-F238E27FC236}">
                <a16:creationId xmlns:a16="http://schemas.microsoft.com/office/drawing/2014/main" id="{C03FEE7B-AD78-E242-8042-8E31B1826474}"/>
              </a:ext>
            </a:extLst>
          </p:cNvPr>
          <p:cNvSpPr txBox="1">
            <a:spLocks/>
          </p:cNvSpPr>
          <p:nvPr/>
        </p:nvSpPr>
        <p:spPr>
          <a:xfrm>
            <a:off x="6062268" y="4915213"/>
            <a:ext cx="3431356" cy="27335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2000" i="0" dirty="0">
                <a:hlinkClick r:id="rId6"/>
              </a:rPr>
              <a:t>www.christmastreetax.com</a:t>
            </a:r>
            <a:endParaRPr lang="en-ZA" sz="2000" i="0" dirty="0"/>
          </a:p>
        </p:txBody>
      </p:sp>
      <p:pic>
        <p:nvPicPr>
          <p:cNvPr id="7" name="Picture 6" descr="A picture containing text, sign&#10;&#10;Description automatically generated">
            <a:extLst>
              <a:ext uri="{FF2B5EF4-FFF2-40B4-BE49-F238E27FC236}">
                <a16:creationId xmlns:a16="http://schemas.microsoft.com/office/drawing/2014/main" id="{86E5DFA2-F249-274E-B4A6-C5FBB3B83CE4}"/>
              </a:ext>
            </a:extLst>
          </p:cNvPr>
          <p:cNvPicPr>
            <a:picLocks noChangeAspect="1"/>
          </p:cNvPicPr>
          <p:nvPr/>
        </p:nvPicPr>
        <p:blipFill>
          <a:blip r:embed="rId7"/>
          <a:stretch>
            <a:fillRect/>
          </a:stretch>
        </p:blipFill>
        <p:spPr>
          <a:xfrm>
            <a:off x="481950" y="3698814"/>
            <a:ext cx="4432852" cy="1675618"/>
          </a:xfrm>
          <a:prstGeom prst="rect">
            <a:avLst/>
          </a:prstGeom>
        </p:spPr>
      </p:pic>
    </p:spTree>
    <p:extLst>
      <p:ext uri="{BB962C8B-B14F-4D97-AF65-F5344CB8AC3E}">
        <p14:creationId xmlns:p14="http://schemas.microsoft.com/office/powerpoint/2010/main" val="1503130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sitting in a field&#10;&#10;Description automatically generated">
            <a:extLst>
              <a:ext uri="{FF2B5EF4-FFF2-40B4-BE49-F238E27FC236}">
                <a16:creationId xmlns:a16="http://schemas.microsoft.com/office/drawing/2014/main" id="{131DAE98-6087-0342-BE66-A3956113B1EA}"/>
              </a:ext>
            </a:extLst>
          </p:cNvPr>
          <p:cNvPicPr>
            <a:picLocks noGrp="1" noChangeAspect="1"/>
          </p:cNvPicPr>
          <p:nvPr>
            <p:ph sz="half" idx="2"/>
          </p:nvPr>
        </p:nvPicPr>
        <p:blipFill>
          <a:blip r:embed="rId2"/>
          <a:stretch>
            <a:fillRect/>
          </a:stretch>
        </p:blipFill>
        <p:spPr>
          <a:xfrm>
            <a:off x="432001" y="402928"/>
            <a:ext cx="3657862" cy="2446195"/>
          </a:xfrm>
        </p:spPr>
      </p:pic>
      <p:sp>
        <p:nvSpPr>
          <p:cNvPr id="8" name="Slide Number Placeholder 7">
            <a:extLst>
              <a:ext uri="{FF2B5EF4-FFF2-40B4-BE49-F238E27FC236}">
                <a16:creationId xmlns:a16="http://schemas.microsoft.com/office/drawing/2014/main" id="{A23ADBC1-ADF6-D04F-9633-47F6427861CD}"/>
              </a:ext>
            </a:extLst>
          </p:cNvPr>
          <p:cNvSpPr>
            <a:spLocks noGrp="1"/>
          </p:cNvSpPr>
          <p:nvPr>
            <p:ph type="sldNum" sz="quarter" idx="33"/>
          </p:nvPr>
        </p:nvSpPr>
        <p:spPr/>
        <p:txBody>
          <a:bodyPr/>
          <a:lstStyle/>
          <a:p>
            <a:fld id="{19B51A1E-902D-48AF-9020-955120F399B6}" type="slidenum">
              <a:rPr lang="en-ZA" smtClean="0"/>
              <a:pPr/>
              <a:t>3</a:t>
            </a:fld>
            <a:endParaRPr lang="en-ZA" dirty="0"/>
          </a:p>
        </p:txBody>
      </p:sp>
      <p:pic>
        <p:nvPicPr>
          <p:cNvPr id="12" name="Picture 11" descr="A person standing next to a truck&#10;&#10;Description automatically generated">
            <a:extLst>
              <a:ext uri="{FF2B5EF4-FFF2-40B4-BE49-F238E27FC236}">
                <a16:creationId xmlns:a16="http://schemas.microsoft.com/office/drawing/2014/main" id="{5135972D-79AC-0B42-BA44-AAC21359590B}"/>
              </a:ext>
            </a:extLst>
          </p:cNvPr>
          <p:cNvPicPr>
            <a:picLocks noChangeAspect="1"/>
          </p:cNvPicPr>
          <p:nvPr/>
        </p:nvPicPr>
        <p:blipFill>
          <a:blip r:embed="rId3"/>
          <a:stretch>
            <a:fillRect/>
          </a:stretch>
        </p:blipFill>
        <p:spPr>
          <a:xfrm>
            <a:off x="5870895" y="402928"/>
            <a:ext cx="3657862" cy="2446196"/>
          </a:xfrm>
          <a:prstGeom prst="rect">
            <a:avLst/>
          </a:prstGeom>
        </p:spPr>
      </p:pic>
      <p:sp>
        <p:nvSpPr>
          <p:cNvPr id="6" name="TextBox 5">
            <a:extLst>
              <a:ext uri="{FF2B5EF4-FFF2-40B4-BE49-F238E27FC236}">
                <a16:creationId xmlns:a16="http://schemas.microsoft.com/office/drawing/2014/main" id="{8BA7CD99-80E6-814D-BAE5-69AB5C13B57D}"/>
              </a:ext>
            </a:extLst>
          </p:cNvPr>
          <p:cNvSpPr txBox="1"/>
          <p:nvPr/>
        </p:nvSpPr>
        <p:spPr>
          <a:xfrm>
            <a:off x="275613" y="2938783"/>
            <a:ext cx="3970638" cy="369332"/>
          </a:xfrm>
          <a:prstGeom prst="rect">
            <a:avLst/>
          </a:prstGeom>
          <a:noFill/>
        </p:spPr>
        <p:txBody>
          <a:bodyPr wrap="square" rtlCol="0">
            <a:spAutoFit/>
          </a:bodyPr>
          <a:lstStyle/>
          <a:p>
            <a:pPr algn="ctr"/>
            <a:r>
              <a:rPr lang="en-US" i="1" dirty="0"/>
              <a:t>With Blue Spruce seedlings - 2018</a:t>
            </a:r>
          </a:p>
        </p:txBody>
      </p:sp>
      <p:sp>
        <p:nvSpPr>
          <p:cNvPr id="7" name="TextBox 6">
            <a:extLst>
              <a:ext uri="{FF2B5EF4-FFF2-40B4-BE49-F238E27FC236}">
                <a16:creationId xmlns:a16="http://schemas.microsoft.com/office/drawing/2014/main" id="{3A12D5A2-39D7-D549-8C89-4966E0F3AE64}"/>
              </a:ext>
            </a:extLst>
          </p:cNvPr>
          <p:cNvSpPr txBox="1"/>
          <p:nvPr/>
        </p:nvSpPr>
        <p:spPr>
          <a:xfrm>
            <a:off x="5870895" y="2938783"/>
            <a:ext cx="3970638" cy="369332"/>
          </a:xfrm>
          <a:prstGeom prst="rect">
            <a:avLst/>
          </a:prstGeom>
          <a:noFill/>
        </p:spPr>
        <p:txBody>
          <a:bodyPr wrap="square" rtlCol="0">
            <a:spAutoFit/>
          </a:bodyPr>
          <a:lstStyle/>
          <a:p>
            <a:pPr algn="ctr"/>
            <a:r>
              <a:rPr lang="en-US" i="1" dirty="0"/>
              <a:t>With tree spade - 2018</a:t>
            </a:r>
          </a:p>
        </p:txBody>
      </p:sp>
      <p:pic>
        <p:nvPicPr>
          <p:cNvPr id="9" name="Picture 8">
            <a:extLst>
              <a:ext uri="{FF2B5EF4-FFF2-40B4-BE49-F238E27FC236}">
                <a16:creationId xmlns:a16="http://schemas.microsoft.com/office/drawing/2014/main" id="{D16C2A70-016A-4141-88F5-DD66E807049E}"/>
              </a:ext>
            </a:extLst>
          </p:cNvPr>
          <p:cNvPicPr>
            <a:picLocks noChangeAspect="1"/>
          </p:cNvPicPr>
          <p:nvPr/>
        </p:nvPicPr>
        <p:blipFill>
          <a:blip r:embed="rId4"/>
          <a:srcRect l="23678" r="21931" b="10272"/>
          <a:stretch/>
        </p:blipFill>
        <p:spPr>
          <a:xfrm rot="5400000">
            <a:off x="6370826" y="3113662"/>
            <a:ext cx="2658001" cy="3288677"/>
          </a:xfrm>
          <a:prstGeom prst="rect">
            <a:avLst/>
          </a:prstGeom>
        </p:spPr>
      </p:pic>
      <p:sp>
        <p:nvSpPr>
          <p:cNvPr id="11" name="TextBox 10">
            <a:extLst>
              <a:ext uri="{FF2B5EF4-FFF2-40B4-BE49-F238E27FC236}">
                <a16:creationId xmlns:a16="http://schemas.microsoft.com/office/drawing/2014/main" id="{48D4A0D2-38B3-514B-B103-C1887E0D4177}"/>
              </a:ext>
            </a:extLst>
          </p:cNvPr>
          <p:cNvSpPr txBox="1"/>
          <p:nvPr/>
        </p:nvSpPr>
        <p:spPr>
          <a:xfrm>
            <a:off x="275613" y="6085740"/>
            <a:ext cx="3970638" cy="369332"/>
          </a:xfrm>
          <a:prstGeom prst="rect">
            <a:avLst/>
          </a:prstGeom>
          <a:noFill/>
        </p:spPr>
        <p:txBody>
          <a:bodyPr wrap="square" rtlCol="0">
            <a:spAutoFit/>
          </a:bodyPr>
          <a:lstStyle/>
          <a:p>
            <a:pPr algn="ctr"/>
            <a:r>
              <a:rPr lang="en-US" i="1" dirty="0"/>
              <a:t>Choosing our Christmas Tree! - 2023</a:t>
            </a:r>
          </a:p>
        </p:txBody>
      </p:sp>
      <p:sp>
        <p:nvSpPr>
          <p:cNvPr id="2" name="TextBox 1">
            <a:extLst>
              <a:ext uri="{FF2B5EF4-FFF2-40B4-BE49-F238E27FC236}">
                <a16:creationId xmlns:a16="http://schemas.microsoft.com/office/drawing/2014/main" id="{A0B0D6A3-5CBE-0EB0-C894-AF600DCE5D9E}"/>
              </a:ext>
            </a:extLst>
          </p:cNvPr>
          <p:cNvSpPr txBox="1"/>
          <p:nvPr/>
        </p:nvSpPr>
        <p:spPr>
          <a:xfrm>
            <a:off x="5870893" y="6085740"/>
            <a:ext cx="3657861" cy="369332"/>
          </a:xfrm>
          <a:prstGeom prst="rect">
            <a:avLst/>
          </a:prstGeom>
          <a:noFill/>
        </p:spPr>
        <p:txBody>
          <a:bodyPr wrap="square" rtlCol="0">
            <a:spAutoFit/>
          </a:bodyPr>
          <a:lstStyle/>
          <a:p>
            <a:pPr algn="ctr"/>
            <a:r>
              <a:rPr lang="en-US" i="1" dirty="0"/>
              <a:t>Family of Four! – Dec. 2024</a:t>
            </a:r>
          </a:p>
        </p:txBody>
      </p:sp>
      <p:pic>
        <p:nvPicPr>
          <p:cNvPr id="4" name="Picture 3" descr="A group of people posing for a picture&#10;&#10;Description automatically generated">
            <a:extLst>
              <a:ext uri="{FF2B5EF4-FFF2-40B4-BE49-F238E27FC236}">
                <a16:creationId xmlns:a16="http://schemas.microsoft.com/office/drawing/2014/main" id="{D104FD96-8412-A3E3-759F-7875810793B2}"/>
              </a:ext>
            </a:extLst>
          </p:cNvPr>
          <p:cNvPicPr>
            <a:picLocks noChangeAspect="1"/>
          </p:cNvPicPr>
          <p:nvPr/>
        </p:nvPicPr>
        <p:blipFill>
          <a:blip r:embed="rId5"/>
          <a:stretch>
            <a:fillRect/>
          </a:stretch>
        </p:blipFill>
        <p:spPr>
          <a:xfrm rot="10800000">
            <a:off x="432002" y="3480840"/>
            <a:ext cx="3657861" cy="2600201"/>
          </a:xfrm>
          <a:prstGeom prst="rect">
            <a:avLst/>
          </a:prstGeom>
        </p:spPr>
      </p:pic>
    </p:spTree>
    <p:extLst>
      <p:ext uri="{BB962C8B-B14F-4D97-AF65-F5344CB8AC3E}">
        <p14:creationId xmlns:p14="http://schemas.microsoft.com/office/powerpoint/2010/main" val="125613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B5F2-AF91-234F-B5CD-0C5F0C6D138A}"/>
              </a:ext>
            </a:extLst>
          </p:cNvPr>
          <p:cNvSpPr>
            <a:spLocks noGrp="1"/>
          </p:cNvSpPr>
          <p:nvPr>
            <p:ph type="title"/>
          </p:nvPr>
        </p:nvSpPr>
        <p:spPr/>
        <p:txBody>
          <a:bodyPr/>
          <a:lstStyle/>
          <a:p>
            <a:r>
              <a:rPr lang="en-US" dirty="0"/>
              <a:t>Disclaimer</a:t>
            </a:r>
          </a:p>
        </p:txBody>
      </p:sp>
      <p:sp>
        <p:nvSpPr>
          <p:cNvPr id="3" name="Text Placeholder 2">
            <a:extLst>
              <a:ext uri="{FF2B5EF4-FFF2-40B4-BE49-F238E27FC236}">
                <a16:creationId xmlns:a16="http://schemas.microsoft.com/office/drawing/2014/main" id="{83CA45F4-0FCB-D249-B739-79F3ECCB4A9F}"/>
              </a:ext>
            </a:extLst>
          </p:cNvPr>
          <p:cNvSpPr>
            <a:spLocks noGrp="1"/>
          </p:cNvSpPr>
          <p:nvPr>
            <p:ph type="body" sz="quarter" idx="32"/>
          </p:nvPr>
        </p:nvSpPr>
        <p:spPr/>
        <p:txBody>
          <a:bodyPr/>
          <a:lstStyle/>
          <a:p>
            <a:endParaRPr lang="en-US"/>
          </a:p>
        </p:txBody>
      </p:sp>
      <p:sp>
        <p:nvSpPr>
          <p:cNvPr id="4" name="Content Placeholder 3">
            <a:extLst>
              <a:ext uri="{FF2B5EF4-FFF2-40B4-BE49-F238E27FC236}">
                <a16:creationId xmlns:a16="http://schemas.microsoft.com/office/drawing/2014/main" id="{F52C037D-AD2E-8440-9B1E-A065ECFFCBB1}"/>
              </a:ext>
            </a:extLst>
          </p:cNvPr>
          <p:cNvSpPr>
            <a:spLocks noGrp="1"/>
          </p:cNvSpPr>
          <p:nvPr>
            <p:ph idx="1"/>
          </p:nvPr>
        </p:nvSpPr>
        <p:spPr/>
        <p:txBody>
          <a:bodyPr/>
          <a:lstStyle/>
          <a:p>
            <a:r>
              <a:rPr lang="en-US" sz="2400" dirty="0"/>
              <a:t>The information presented is for informational purposes only and is not intended to provide specific tax or legal advice. Each individual situation is different and consultation with your own personal tax professional is strongly recommended before acting on any of the information contained in this presentation.</a:t>
            </a:r>
          </a:p>
        </p:txBody>
      </p:sp>
      <p:sp>
        <p:nvSpPr>
          <p:cNvPr id="5" name="Slide Number Placeholder 4">
            <a:extLst>
              <a:ext uri="{FF2B5EF4-FFF2-40B4-BE49-F238E27FC236}">
                <a16:creationId xmlns:a16="http://schemas.microsoft.com/office/drawing/2014/main" id="{D62EDCAD-E789-C84B-A4DB-BDBE8A2C1064}"/>
              </a:ext>
            </a:extLst>
          </p:cNvPr>
          <p:cNvSpPr>
            <a:spLocks noGrp="1"/>
          </p:cNvSpPr>
          <p:nvPr>
            <p:ph type="sldNum" sz="quarter" idx="33"/>
          </p:nvPr>
        </p:nvSpPr>
        <p:spPr/>
        <p:txBody>
          <a:bodyPr/>
          <a:lstStyle/>
          <a:p>
            <a:fld id="{19B51A1E-902D-48AF-9020-955120F399B6}" type="slidenum">
              <a:rPr lang="en-ZA" smtClean="0"/>
              <a:pPr/>
              <a:t>4</a:t>
            </a:fld>
            <a:endParaRPr lang="en-ZA" dirty="0"/>
          </a:p>
        </p:txBody>
      </p:sp>
    </p:spTree>
    <p:extLst>
      <p:ext uri="{BB962C8B-B14F-4D97-AF65-F5344CB8AC3E}">
        <p14:creationId xmlns:p14="http://schemas.microsoft.com/office/powerpoint/2010/main" val="1069630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16A2337-BAA6-F14F-8C25-BD66234D5E7B}"/>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B690FB47-DCD2-8044-88D1-DBA4439599EA}"/>
              </a:ext>
            </a:extLst>
          </p:cNvPr>
          <p:cNvSpPr>
            <a:spLocks noGrp="1"/>
          </p:cNvSpPr>
          <p:nvPr>
            <p:ph type="ctrTitle"/>
          </p:nvPr>
        </p:nvSpPr>
        <p:spPr/>
        <p:txBody>
          <a:bodyPr/>
          <a:lstStyle/>
          <a:p>
            <a:r>
              <a:rPr lang="en-US" dirty="0"/>
              <a:t>“The Hardest Thing to Understand in the world is the Income tax.”</a:t>
            </a:r>
          </a:p>
        </p:txBody>
      </p:sp>
      <p:sp>
        <p:nvSpPr>
          <p:cNvPr id="4" name="Subtitle 3">
            <a:extLst>
              <a:ext uri="{FF2B5EF4-FFF2-40B4-BE49-F238E27FC236}">
                <a16:creationId xmlns:a16="http://schemas.microsoft.com/office/drawing/2014/main" id="{D6AE5F04-6658-8545-B8FD-53776A515537}"/>
              </a:ext>
            </a:extLst>
          </p:cNvPr>
          <p:cNvSpPr>
            <a:spLocks noGrp="1"/>
          </p:cNvSpPr>
          <p:nvPr>
            <p:ph type="subTitle" idx="1"/>
          </p:nvPr>
        </p:nvSpPr>
        <p:spPr/>
        <p:txBody>
          <a:bodyPr/>
          <a:lstStyle/>
          <a:p>
            <a:r>
              <a:rPr lang="en-US" dirty="0"/>
              <a:t>Albert Einstein</a:t>
            </a:r>
          </a:p>
        </p:txBody>
      </p:sp>
      <p:sp>
        <p:nvSpPr>
          <p:cNvPr id="5" name="Slide Number Placeholder 4">
            <a:extLst>
              <a:ext uri="{FF2B5EF4-FFF2-40B4-BE49-F238E27FC236}">
                <a16:creationId xmlns:a16="http://schemas.microsoft.com/office/drawing/2014/main" id="{DC248B29-A90C-B24A-8AEB-AFC1F19CEF90}"/>
              </a:ext>
            </a:extLst>
          </p:cNvPr>
          <p:cNvSpPr>
            <a:spLocks noGrp="1"/>
          </p:cNvSpPr>
          <p:nvPr>
            <p:ph type="sldNum" sz="quarter" idx="11"/>
          </p:nvPr>
        </p:nvSpPr>
        <p:spPr/>
        <p:txBody>
          <a:bodyPr/>
          <a:lstStyle/>
          <a:p>
            <a:fld id="{19B51A1E-902D-48AF-9020-955120F399B6}" type="slidenum">
              <a:rPr lang="en-ZA" smtClean="0"/>
              <a:pPr/>
              <a:t>5</a:t>
            </a:fld>
            <a:endParaRPr lang="en-ZA" dirty="0"/>
          </a:p>
        </p:txBody>
      </p:sp>
    </p:spTree>
    <p:extLst>
      <p:ext uri="{BB962C8B-B14F-4D97-AF65-F5344CB8AC3E}">
        <p14:creationId xmlns:p14="http://schemas.microsoft.com/office/powerpoint/2010/main" val="3566678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F5EA-20F4-CA4C-9D4B-AA560CA0EC31}"/>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D605179C-1F34-FA47-B2BF-05C228C66D58}"/>
              </a:ext>
            </a:extLst>
          </p:cNvPr>
          <p:cNvSpPr>
            <a:spLocks noGrp="1"/>
          </p:cNvSpPr>
          <p:nvPr>
            <p:ph type="body" sz="quarter" idx="32"/>
          </p:nvPr>
        </p:nvSpPr>
        <p:spPr/>
        <p:txBody>
          <a:bodyPr/>
          <a:lstStyle/>
          <a:p>
            <a:r>
              <a:rPr lang="en-US" dirty="0"/>
              <a:t>Top 5 Ways Forest Landowners </a:t>
            </a:r>
            <a:r>
              <a:rPr lang="en-US"/>
              <a:t>Save Taxes</a:t>
            </a:r>
            <a:endParaRPr lang="en-US" dirty="0"/>
          </a:p>
        </p:txBody>
      </p:sp>
      <p:sp>
        <p:nvSpPr>
          <p:cNvPr id="4" name="Content Placeholder 3">
            <a:extLst>
              <a:ext uri="{FF2B5EF4-FFF2-40B4-BE49-F238E27FC236}">
                <a16:creationId xmlns:a16="http://schemas.microsoft.com/office/drawing/2014/main" id="{7AA8475D-9617-9542-93F4-01FB9455688F}"/>
              </a:ext>
            </a:extLst>
          </p:cNvPr>
          <p:cNvSpPr>
            <a:spLocks noGrp="1"/>
          </p:cNvSpPr>
          <p:nvPr>
            <p:ph idx="1"/>
          </p:nvPr>
        </p:nvSpPr>
        <p:spPr/>
        <p:txBody>
          <a:bodyPr/>
          <a:lstStyle/>
          <a:p>
            <a:pPr marL="342900" indent="-342900">
              <a:buFont typeface="+mj-lt"/>
              <a:buAutoNum type="arabicParenR"/>
            </a:pPr>
            <a:r>
              <a:rPr lang="en-US" sz="2800" dirty="0"/>
              <a:t>  Operate Forest Land as a </a:t>
            </a:r>
            <a:r>
              <a:rPr lang="en-US" sz="2800" b="1" dirty="0"/>
              <a:t>Business</a:t>
            </a:r>
            <a:r>
              <a:rPr lang="en-US" sz="2800" dirty="0"/>
              <a:t> vs an Investment</a:t>
            </a:r>
          </a:p>
          <a:p>
            <a:pPr marL="342900" indent="-342900">
              <a:buFont typeface="+mj-lt"/>
              <a:buAutoNum type="arabicParenR"/>
            </a:pPr>
            <a:r>
              <a:rPr lang="en-US" sz="2800" dirty="0"/>
              <a:t>  Elect </a:t>
            </a:r>
            <a:r>
              <a:rPr lang="en-US" sz="2800" b="1" dirty="0"/>
              <a:t>Capital Gain Treatment </a:t>
            </a:r>
            <a:r>
              <a:rPr lang="en-US" sz="2800" dirty="0"/>
              <a:t>on Timber Sales</a:t>
            </a:r>
          </a:p>
          <a:p>
            <a:pPr marL="342900" indent="-342900">
              <a:buFont typeface="+mj-lt"/>
              <a:buAutoNum type="arabicParenR"/>
            </a:pPr>
            <a:r>
              <a:rPr lang="en-US" sz="2800" dirty="0"/>
              <a:t>  Maximize </a:t>
            </a:r>
            <a:r>
              <a:rPr lang="en-US" sz="2800" b="1" dirty="0"/>
              <a:t>Timber Cost Basis</a:t>
            </a:r>
          </a:p>
          <a:p>
            <a:pPr marL="342900" indent="-342900">
              <a:buFont typeface="+mj-lt"/>
              <a:buAutoNum type="arabicParenR"/>
            </a:pPr>
            <a:r>
              <a:rPr lang="en-US" sz="2800" dirty="0"/>
              <a:t>  Deduct </a:t>
            </a:r>
            <a:r>
              <a:rPr lang="en-US" sz="2800" b="1" dirty="0"/>
              <a:t>Qualified Reforestation Expenditures</a:t>
            </a:r>
          </a:p>
          <a:p>
            <a:pPr marL="342900" indent="-342900">
              <a:buFont typeface="+mj-lt"/>
              <a:buAutoNum type="arabicParenR"/>
            </a:pPr>
            <a:r>
              <a:rPr lang="en-US" sz="2800" dirty="0"/>
              <a:t>  Choose the Best </a:t>
            </a:r>
            <a:r>
              <a:rPr lang="en-US" sz="2800" b="1" dirty="0"/>
              <a:t>Business Entity</a:t>
            </a:r>
          </a:p>
        </p:txBody>
      </p:sp>
      <p:sp>
        <p:nvSpPr>
          <p:cNvPr id="5" name="Slide Number Placeholder 4">
            <a:extLst>
              <a:ext uri="{FF2B5EF4-FFF2-40B4-BE49-F238E27FC236}">
                <a16:creationId xmlns:a16="http://schemas.microsoft.com/office/drawing/2014/main" id="{25F02CE9-4A10-5446-9A03-D9E51B212DC6}"/>
              </a:ext>
            </a:extLst>
          </p:cNvPr>
          <p:cNvSpPr>
            <a:spLocks noGrp="1"/>
          </p:cNvSpPr>
          <p:nvPr>
            <p:ph type="sldNum" sz="quarter" idx="33"/>
          </p:nvPr>
        </p:nvSpPr>
        <p:spPr/>
        <p:txBody>
          <a:bodyPr/>
          <a:lstStyle/>
          <a:p>
            <a:fld id="{19B51A1E-902D-48AF-9020-955120F399B6}" type="slidenum">
              <a:rPr lang="en-ZA" smtClean="0"/>
              <a:pPr/>
              <a:t>6</a:t>
            </a:fld>
            <a:endParaRPr lang="en-ZA" dirty="0"/>
          </a:p>
        </p:txBody>
      </p:sp>
    </p:spTree>
    <p:extLst>
      <p:ext uri="{BB962C8B-B14F-4D97-AF65-F5344CB8AC3E}">
        <p14:creationId xmlns:p14="http://schemas.microsoft.com/office/powerpoint/2010/main" val="756071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CE41-82EB-1C4A-92D9-AEAF328FAD7A}"/>
              </a:ext>
            </a:extLst>
          </p:cNvPr>
          <p:cNvSpPr>
            <a:spLocks noGrp="1"/>
          </p:cNvSpPr>
          <p:nvPr>
            <p:ph type="ctrTitle"/>
          </p:nvPr>
        </p:nvSpPr>
        <p:spPr>
          <a:xfrm>
            <a:off x="286989" y="4346296"/>
            <a:ext cx="9443419" cy="1674470"/>
          </a:xfrm>
        </p:spPr>
        <p:txBody>
          <a:bodyPr/>
          <a:lstStyle/>
          <a:p>
            <a:r>
              <a:rPr lang="en-US" dirty="0"/>
              <a:t>Operate Forest land as a business rather than an investment</a:t>
            </a:r>
          </a:p>
        </p:txBody>
      </p:sp>
      <p:sp>
        <p:nvSpPr>
          <p:cNvPr id="4" name="Slide Number Placeholder 3">
            <a:extLst>
              <a:ext uri="{FF2B5EF4-FFF2-40B4-BE49-F238E27FC236}">
                <a16:creationId xmlns:a16="http://schemas.microsoft.com/office/drawing/2014/main" id="{8A5E9457-A111-DF4B-AD35-D867F8B590D4}"/>
              </a:ext>
            </a:extLst>
          </p:cNvPr>
          <p:cNvSpPr>
            <a:spLocks noGrp="1"/>
          </p:cNvSpPr>
          <p:nvPr>
            <p:ph type="sldNum" sz="quarter" idx="11"/>
          </p:nvPr>
        </p:nvSpPr>
        <p:spPr/>
        <p:txBody>
          <a:bodyPr/>
          <a:lstStyle/>
          <a:p>
            <a:fld id="{19B51A1E-902D-48AF-9020-955120F399B6}" type="slidenum">
              <a:rPr lang="en-ZA" smtClean="0"/>
              <a:pPr/>
              <a:t>7</a:t>
            </a:fld>
            <a:endParaRPr lang="en-ZA" dirty="0"/>
          </a:p>
        </p:txBody>
      </p:sp>
      <p:sp>
        <p:nvSpPr>
          <p:cNvPr id="5" name="Oval 4">
            <a:extLst>
              <a:ext uri="{FF2B5EF4-FFF2-40B4-BE49-F238E27FC236}">
                <a16:creationId xmlns:a16="http://schemas.microsoft.com/office/drawing/2014/main" id="{975F3058-77CC-2D4E-9FE1-FBC50CABD821}"/>
              </a:ext>
            </a:extLst>
          </p:cNvPr>
          <p:cNvSpPr/>
          <p:nvPr/>
        </p:nvSpPr>
        <p:spPr>
          <a:xfrm>
            <a:off x="-80682" y="-86131"/>
            <a:ext cx="1945341" cy="1846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tx1"/>
                </a:solidFill>
              </a:rPr>
              <a:t>1</a:t>
            </a:r>
          </a:p>
        </p:txBody>
      </p:sp>
    </p:spTree>
    <p:extLst>
      <p:ext uri="{BB962C8B-B14F-4D97-AF65-F5344CB8AC3E}">
        <p14:creationId xmlns:p14="http://schemas.microsoft.com/office/powerpoint/2010/main" val="2502187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E03A-BA97-8A4D-9CC6-E849F0353B92}"/>
              </a:ext>
            </a:extLst>
          </p:cNvPr>
          <p:cNvSpPr>
            <a:spLocks noGrp="1"/>
          </p:cNvSpPr>
          <p:nvPr>
            <p:ph type="title"/>
          </p:nvPr>
        </p:nvSpPr>
        <p:spPr/>
        <p:txBody>
          <a:bodyPr/>
          <a:lstStyle/>
          <a:p>
            <a:r>
              <a:rPr lang="en-US" dirty="0"/>
              <a:t>Activity Tax Classification	</a:t>
            </a:r>
          </a:p>
        </p:txBody>
      </p:sp>
      <p:sp>
        <p:nvSpPr>
          <p:cNvPr id="3" name="Text Placeholder 2">
            <a:extLst>
              <a:ext uri="{FF2B5EF4-FFF2-40B4-BE49-F238E27FC236}">
                <a16:creationId xmlns:a16="http://schemas.microsoft.com/office/drawing/2014/main" id="{41108D97-BBAD-A446-9A82-781003EA970D}"/>
              </a:ext>
            </a:extLst>
          </p:cNvPr>
          <p:cNvSpPr>
            <a:spLocks noGrp="1"/>
          </p:cNvSpPr>
          <p:nvPr>
            <p:ph type="body" sz="quarter" idx="32"/>
          </p:nvPr>
        </p:nvSpPr>
        <p:spPr/>
        <p:txBody>
          <a:bodyPr/>
          <a:lstStyle/>
          <a:p>
            <a:r>
              <a:rPr lang="en-US" dirty="0"/>
              <a:t>Three Options</a:t>
            </a:r>
          </a:p>
        </p:txBody>
      </p:sp>
      <p:sp>
        <p:nvSpPr>
          <p:cNvPr id="5" name="Slide Number Placeholder 4">
            <a:extLst>
              <a:ext uri="{FF2B5EF4-FFF2-40B4-BE49-F238E27FC236}">
                <a16:creationId xmlns:a16="http://schemas.microsoft.com/office/drawing/2014/main" id="{3E059F67-D77B-AD4E-BA5E-EABA0244F1EA}"/>
              </a:ext>
            </a:extLst>
          </p:cNvPr>
          <p:cNvSpPr>
            <a:spLocks noGrp="1"/>
          </p:cNvSpPr>
          <p:nvPr>
            <p:ph type="sldNum" sz="quarter" idx="33"/>
          </p:nvPr>
        </p:nvSpPr>
        <p:spPr/>
        <p:txBody>
          <a:bodyPr/>
          <a:lstStyle/>
          <a:p>
            <a:fld id="{19B51A1E-902D-48AF-9020-955120F399B6}" type="slidenum">
              <a:rPr lang="en-ZA" smtClean="0"/>
              <a:pPr/>
              <a:t>8</a:t>
            </a:fld>
            <a:endParaRPr lang="en-ZA" dirty="0"/>
          </a:p>
        </p:txBody>
      </p:sp>
      <p:graphicFrame>
        <p:nvGraphicFramePr>
          <p:cNvPr id="9" name="Diagram 8">
            <a:extLst>
              <a:ext uri="{FF2B5EF4-FFF2-40B4-BE49-F238E27FC236}">
                <a16:creationId xmlns:a16="http://schemas.microsoft.com/office/drawing/2014/main" id="{15AE28C1-AB67-924F-A48F-FFFCC8902233}"/>
              </a:ext>
            </a:extLst>
          </p:cNvPr>
          <p:cNvGraphicFramePr/>
          <p:nvPr>
            <p:extLst>
              <p:ext uri="{D42A27DB-BD31-4B8C-83A1-F6EECF244321}">
                <p14:modId xmlns:p14="http://schemas.microsoft.com/office/powerpoint/2010/main" val="47509155"/>
              </p:ext>
            </p:extLst>
          </p:nvPr>
        </p:nvGraphicFramePr>
        <p:xfrm>
          <a:off x="1246258" y="1368000"/>
          <a:ext cx="7569201" cy="5123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Upward trend with solid fill">
            <a:extLst>
              <a:ext uri="{FF2B5EF4-FFF2-40B4-BE49-F238E27FC236}">
                <a16:creationId xmlns:a16="http://schemas.microsoft.com/office/drawing/2014/main" id="{EFB44BD2-0E9A-C54F-8863-F4C408148F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3040" y="2861794"/>
            <a:ext cx="914400" cy="914400"/>
          </a:xfrm>
          <a:prstGeom prst="rect">
            <a:avLst/>
          </a:prstGeom>
        </p:spPr>
      </p:pic>
      <p:pic>
        <p:nvPicPr>
          <p:cNvPr id="8" name="Graphic 7" descr="Clipboard Mixed with solid fill">
            <a:extLst>
              <a:ext uri="{FF2B5EF4-FFF2-40B4-BE49-F238E27FC236}">
                <a16:creationId xmlns:a16="http://schemas.microsoft.com/office/drawing/2014/main" id="{E89F6919-B28C-6942-BFCC-64A1FFF776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21280" y="2932914"/>
            <a:ext cx="802640" cy="802640"/>
          </a:xfrm>
          <a:prstGeom prst="rect">
            <a:avLst/>
          </a:prstGeom>
        </p:spPr>
      </p:pic>
      <p:pic>
        <p:nvPicPr>
          <p:cNvPr id="11" name="Graphic 10" descr="Seesaw with solid fill">
            <a:extLst>
              <a:ext uri="{FF2B5EF4-FFF2-40B4-BE49-F238E27FC236}">
                <a16:creationId xmlns:a16="http://schemas.microsoft.com/office/drawing/2014/main" id="{FA4D2848-1865-BE46-A539-54168F5404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73658" y="5392800"/>
            <a:ext cx="914400" cy="914400"/>
          </a:xfrm>
          <a:prstGeom prst="rect">
            <a:avLst/>
          </a:prstGeom>
        </p:spPr>
      </p:pic>
      <p:sp>
        <p:nvSpPr>
          <p:cNvPr id="12" name="Oval 11">
            <a:extLst>
              <a:ext uri="{FF2B5EF4-FFF2-40B4-BE49-F238E27FC236}">
                <a16:creationId xmlns:a16="http://schemas.microsoft.com/office/drawing/2014/main" id="{DC96B78E-55F5-6645-9FA5-3E4A09AA997F}"/>
              </a:ext>
            </a:extLst>
          </p:cNvPr>
          <p:cNvSpPr/>
          <p:nvPr/>
        </p:nvSpPr>
        <p:spPr>
          <a:xfrm>
            <a:off x="899106" y="1408772"/>
            <a:ext cx="694303" cy="638456"/>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1</a:t>
            </a:r>
          </a:p>
        </p:txBody>
      </p:sp>
      <p:sp>
        <p:nvSpPr>
          <p:cNvPr id="13" name="Oval 12">
            <a:extLst>
              <a:ext uri="{FF2B5EF4-FFF2-40B4-BE49-F238E27FC236}">
                <a16:creationId xmlns:a16="http://schemas.microsoft.com/office/drawing/2014/main" id="{655E03FF-BE90-E948-8A9A-E3D5124D8EEC}"/>
              </a:ext>
            </a:extLst>
          </p:cNvPr>
          <p:cNvSpPr/>
          <p:nvPr/>
        </p:nvSpPr>
        <p:spPr>
          <a:xfrm>
            <a:off x="4904659" y="1368000"/>
            <a:ext cx="694303" cy="638456"/>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2</a:t>
            </a:r>
          </a:p>
        </p:txBody>
      </p:sp>
      <p:sp>
        <p:nvSpPr>
          <p:cNvPr id="14" name="Oval 13">
            <a:extLst>
              <a:ext uri="{FF2B5EF4-FFF2-40B4-BE49-F238E27FC236}">
                <a16:creationId xmlns:a16="http://schemas.microsoft.com/office/drawing/2014/main" id="{8FDC6D33-51EA-A54A-9FB9-0B608C6E88A9}"/>
              </a:ext>
            </a:extLst>
          </p:cNvPr>
          <p:cNvSpPr/>
          <p:nvPr/>
        </p:nvSpPr>
        <p:spPr>
          <a:xfrm>
            <a:off x="2943779" y="3873782"/>
            <a:ext cx="694303" cy="638456"/>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3</a:t>
            </a:r>
          </a:p>
        </p:txBody>
      </p:sp>
    </p:spTree>
    <p:extLst>
      <p:ext uri="{BB962C8B-B14F-4D97-AF65-F5344CB8AC3E}">
        <p14:creationId xmlns:p14="http://schemas.microsoft.com/office/powerpoint/2010/main" val="2348027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0009-C334-2941-93EC-182FEDE556F6}"/>
              </a:ext>
            </a:extLst>
          </p:cNvPr>
          <p:cNvSpPr>
            <a:spLocks noGrp="1"/>
          </p:cNvSpPr>
          <p:nvPr>
            <p:ph type="title"/>
          </p:nvPr>
        </p:nvSpPr>
        <p:spPr/>
        <p:txBody>
          <a:bodyPr/>
          <a:lstStyle/>
          <a:p>
            <a:r>
              <a:rPr lang="en-US" dirty="0"/>
              <a:t>How to Classify</a:t>
            </a:r>
          </a:p>
        </p:txBody>
      </p:sp>
      <p:sp>
        <p:nvSpPr>
          <p:cNvPr id="3" name="Text Placeholder 2">
            <a:extLst>
              <a:ext uri="{FF2B5EF4-FFF2-40B4-BE49-F238E27FC236}">
                <a16:creationId xmlns:a16="http://schemas.microsoft.com/office/drawing/2014/main" id="{3FC99DD8-314E-2D4F-8F2D-8FA5DE6ECCC8}"/>
              </a:ext>
            </a:extLst>
          </p:cNvPr>
          <p:cNvSpPr>
            <a:spLocks noGrp="1"/>
          </p:cNvSpPr>
          <p:nvPr>
            <p:ph type="body" sz="quarter" idx="32"/>
          </p:nvPr>
        </p:nvSpPr>
        <p:spPr/>
        <p:txBody>
          <a:bodyPr/>
          <a:lstStyle/>
          <a:p>
            <a:endParaRPr lang="en-US" dirty="0"/>
          </a:p>
        </p:txBody>
      </p:sp>
      <p:sp>
        <p:nvSpPr>
          <p:cNvPr id="7" name="Text Placeholder 6">
            <a:extLst>
              <a:ext uri="{FF2B5EF4-FFF2-40B4-BE49-F238E27FC236}">
                <a16:creationId xmlns:a16="http://schemas.microsoft.com/office/drawing/2014/main" id="{40CBC5FF-F692-FD42-9F64-D440CC33DFE2}"/>
              </a:ext>
            </a:extLst>
          </p:cNvPr>
          <p:cNvSpPr>
            <a:spLocks noGrp="1"/>
          </p:cNvSpPr>
          <p:nvPr>
            <p:ph type="body" sz="quarter" idx="12"/>
          </p:nvPr>
        </p:nvSpPr>
        <p:spPr>
          <a:xfrm>
            <a:off x="5129800" y="2205869"/>
            <a:ext cx="4500000" cy="1563100"/>
          </a:xfrm>
        </p:spPr>
        <p:txBody>
          <a:bodyPr/>
          <a:lstStyle/>
          <a:p>
            <a:r>
              <a:rPr lang="en-US" dirty="0"/>
              <a:t>Does not meet the two Business Requirements</a:t>
            </a:r>
          </a:p>
          <a:p>
            <a:r>
              <a:rPr lang="en-US" dirty="0"/>
              <a:t>Still </a:t>
            </a:r>
            <a:r>
              <a:rPr lang="en-US" b="1" dirty="0"/>
              <a:t>motivated by profit </a:t>
            </a:r>
            <a:r>
              <a:rPr lang="en-US" dirty="0"/>
              <a:t>vs personal or hobby reasons</a:t>
            </a:r>
          </a:p>
        </p:txBody>
      </p:sp>
      <p:sp>
        <p:nvSpPr>
          <p:cNvPr id="4" name="Text Placeholder 3">
            <a:extLst>
              <a:ext uri="{FF2B5EF4-FFF2-40B4-BE49-F238E27FC236}">
                <a16:creationId xmlns:a16="http://schemas.microsoft.com/office/drawing/2014/main" id="{C1196A92-72A1-F24B-9FD9-FDFB5B1758B3}"/>
              </a:ext>
            </a:extLst>
          </p:cNvPr>
          <p:cNvSpPr>
            <a:spLocks noGrp="1"/>
          </p:cNvSpPr>
          <p:nvPr>
            <p:ph type="body" idx="1"/>
          </p:nvPr>
        </p:nvSpPr>
        <p:spPr/>
        <p:txBody>
          <a:bodyPr/>
          <a:lstStyle/>
          <a:p>
            <a:r>
              <a:rPr lang="en-US" dirty="0"/>
              <a:t>Business</a:t>
            </a:r>
          </a:p>
        </p:txBody>
      </p:sp>
      <p:sp>
        <p:nvSpPr>
          <p:cNvPr id="5" name="Content Placeholder 4">
            <a:extLst>
              <a:ext uri="{FF2B5EF4-FFF2-40B4-BE49-F238E27FC236}">
                <a16:creationId xmlns:a16="http://schemas.microsoft.com/office/drawing/2014/main" id="{C4DA23B6-0B14-9943-A01D-6528AE0B9B53}"/>
              </a:ext>
            </a:extLst>
          </p:cNvPr>
          <p:cNvSpPr>
            <a:spLocks noGrp="1"/>
          </p:cNvSpPr>
          <p:nvPr>
            <p:ph sz="half" idx="2"/>
          </p:nvPr>
        </p:nvSpPr>
        <p:spPr>
          <a:xfrm>
            <a:off x="432000" y="2131245"/>
            <a:ext cx="4500000" cy="4168332"/>
          </a:xfrm>
        </p:spPr>
        <p:txBody>
          <a:bodyPr/>
          <a:lstStyle/>
          <a:p>
            <a:pPr marL="0" indent="0">
              <a:buNone/>
            </a:pPr>
            <a:r>
              <a:rPr lang="en-US" u="sng" dirty="0">
                <a:solidFill>
                  <a:schemeClr val="tx1"/>
                </a:solidFill>
              </a:rPr>
              <a:t>Two Requirements:</a:t>
            </a:r>
          </a:p>
          <a:p>
            <a:pPr marL="342900" indent="-342900">
              <a:buFont typeface="+mj-lt"/>
              <a:buAutoNum type="arabicParenR"/>
            </a:pPr>
            <a:r>
              <a:rPr lang="en-US" dirty="0">
                <a:solidFill>
                  <a:schemeClr val="tx1"/>
                </a:solidFill>
              </a:rPr>
              <a:t>Entered into </a:t>
            </a:r>
            <a:r>
              <a:rPr lang="en-US" b="1" dirty="0">
                <a:solidFill>
                  <a:schemeClr val="tx1"/>
                </a:solidFill>
              </a:rPr>
              <a:t>primarily for profit</a:t>
            </a:r>
          </a:p>
          <a:p>
            <a:pPr marL="619125" lvl="1" indent="-342900"/>
            <a:r>
              <a:rPr lang="en-US" dirty="0">
                <a:solidFill>
                  <a:schemeClr val="tx1"/>
                </a:solidFill>
              </a:rPr>
              <a:t>Owner’s motive for growing timber</a:t>
            </a:r>
          </a:p>
          <a:p>
            <a:pPr marL="619125" lvl="1" indent="-342900"/>
            <a:r>
              <a:rPr lang="en-US" dirty="0">
                <a:solidFill>
                  <a:schemeClr val="tx1"/>
                </a:solidFill>
              </a:rPr>
              <a:t>Is forestland run like a business?</a:t>
            </a:r>
          </a:p>
          <a:p>
            <a:pPr marL="885825" lvl="2" indent="-342900"/>
            <a:r>
              <a:rPr lang="en-US" dirty="0">
                <a:solidFill>
                  <a:schemeClr val="tx1"/>
                </a:solidFill>
              </a:rPr>
              <a:t>Ex: business plan, organized books/records, attempting to earn a profit</a:t>
            </a:r>
          </a:p>
          <a:p>
            <a:pPr marL="342900" indent="-342900">
              <a:buFont typeface="+mj-lt"/>
              <a:buAutoNum type="arabicParenR"/>
            </a:pPr>
            <a:r>
              <a:rPr lang="en-US" b="1" dirty="0">
                <a:solidFill>
                  <a:schemeClr val="tx1"/>
                </a:solidFill>
              </a:rPr>
              <a:t>Regularly and continuously</a:t>
            </a:r>
            <a:r>
              <a:rPr lang="en-US" dirty="0">
                <a:solidFill>
                  <a:schemeClr val="tx1"/>
                </a:solidFill>
              </a:rPr>
              <a:t> carried on</a:t>
            </a:r>
          </a:p>
          <a:p>
            <a:pPr marL="619125" lvl="1" indent="-342900"/>
            <a:r>
              <a:rPr lang="en-US" dirty="0">
                <a:solidFill>
                  <a:schemeClr val="tx1"/>
                </a:solidFill>
              </a:rPr>
              <a:t>How much time does the owner spend managing the forestland?</a:t>
            </a:r>
          </a:p>
          <a:p>
            <a:pPr marL="619125" lvl="1" indent="-342900"/>
            <a:endParaRPr lang="en-US" dirty="0">
              <a:solidFill>
                <a:schemeClr val="tx1"/>
              </a:solidFill>
            </a:endParaRPr>
          </a:p>
          <a:p>
            <a:pPr marL="619125" lvl="1" indent="-342900"/>
            <a:endParaRPr lang="en-US" dirty="0">
              <a:solidFill>
                <a:schemeClr val="tx1"/>
              </a:solidFill>
            </a:endParaRPr>
          </a:p>
          <a:p>
            <a:pPr marL="619125" lvl="1" indent="-342900"/>
            <a:endParaRPr lang="en-US" dirty="0">
              <a:solidFill>
                <a:schemeClr val="tx1"/>
              </a:solidFill>
            </a:endParaRPr>
          </a:p>
          <a:p>
            <a:pPr marL="619125" lvl="1" indent="-342900"/>
            <a:r>
              <a:rPr lang="en-US" dirty="0">
                <a:solidFill>
                  <a:schemeClr val="tx1"/>
                </a:solidFill>
              </a:rPr>
              <a:t>No or minimal profit motivation</a:t>
            </a:r>
          </a:p>
          <a:p>
            <a:pPr marL="619125" lvl="1" indent="-342900"/>
            <a:r>
              <a:rPr lang="en-US" dirty="0">
                <a:solidFill>
                  <a:schemeClr val="tx1"/>
                </a:solidFill>
              </a:rPr>
              <a:t>Own property primarily for hobby, recreation, or personal residence</a:t>
            </a:r>
          </a:p>
        </p:txBody>
      </p:sp>
      <p:sp>
        <p:nvSpPr>
          <p:cNvPr id="6" name="Text Placeholder 5">
            <a:extLst>
              <a:ext uri="{FF2B5EF4-FFF2-40B4-BE49-F238E27FC236}">
                <a16:creationId xmlns:a16="http://schemas.microsoft.com/office/drawing/2014/main" id="{A54EB1B1-56FF-234F-BDBA-E8004ED41FD3}"/>
              </a:ext>
            </a:extLst>
          </p:cNvPr>
          <p:cNvSpPr>
            <a:spLocks noGrp="1"/>
          </p:cNvSpPr>
          <p:nvPr>
            <p:ph type="body" sz="quarter" idx="13"/>
          </p:nvPr>
        </p:nvSpPr>
        <p:spPr/>
        <p:txBody>
          <a:bodyPr/>
          <a:lstStyle/>
          <a:p>
            <a:r>
              <a:rPr lang="en-US" dirty="0"/>
              <a:t>Investment</a:t>
            </a:r>
          </a:p>
        </p:txBody>
      </p:sp>
      <p:sp>
        <p:nvSpPr>
          <p:cNvPr id="8" name="Slide Number Placeholder 7">
            <a:extLst>
              <a:ext uri="{FF2B5EF4-FFF2-40B4-BE49-F238E27FC236}">
                <a16:creationId xmlns:a16="http://schemas.microsoft.com/office/drawing/2014/main" id="{BC2DA2AA-C845-F64D-9BC8-C8A734549939}"/>
              </a:ext>
            </a:extLst>
          </p:cNvPr>
          <p:cNvSpPr>
            <a:spLocks noGrp="1"/>
          </p:cNvSpPr>
          <p:nvPr>
            <p:ph type="sldNum" sz="quarter" idx="33"/>
          </p:nvPr>
        </p:nvSpPr>
        <p:spPr/>
        <p:txBody>
          <a:bodyPr/>
          <a:lstStyle/>
          <a:p>
            <a:fld id="{19B51A1E-902D-48AF-9020-955120F399B6}" type="slidenum">
              <a:rPr lang="en-ZA" smtClean="0"/>
              <a:pPr/>
              <a:t>9</a:t>
            </a:fld>
            <a:endParaRPr lang="en-ZA" dirty="0"/>
          </a:p>
        </p:txBody>
      </p:sp>
      <p:sp>
        <p:nvSpPr>
          <p:cNvPr id="9" name="Text Placeholder 3">
            <a:extLst>
              <a:ext uri="{FF2B5EF4-FFF2-40B4-BE49-F238E27FC236}">
                <a16:creationId xmlns:a16="http://schemas.microsoft.com/office/drawing/2014/main" id="{566B8C54-F9D9-2F42-A7B5-960FE5131767}"/>
              </a:ext>
            </a:extLst>
          </p:cNvPr>
          <p:cNvSpPr txBox="1">
            <a:spLocks/>
          </p:cNvSpPr>
          <p:nvPr/>
        </p:nvSpPr>
        <p:spPr>
          <a:xfrm>
            <a:off x="432000" y="4863357"/>
            <a:ext cx="4500000" cy="527076"/>
          </a:xfrm>
          <a:prstGeom prst="rect">
            <a:avLst/>
          </a:prstGeom>
          <a:solidFill>
            <a:schemeClr val="tx1"/>
          </a:solidFill>
        </p:spPr>
        <p:txBody>
          <a:bodyPr vert="horz" lIns="180000" tIns="3600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spc="-15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Personal</a:t>
            </a:r>
          </a:p>
        </p:txBody>
      </p:sp>
      <p:sp>
        <p:nvSpPr>
          <p:cNvPr id="10" name="Rectangle 9">
            <a:extLst>
              <a:ext uri="{FF2B5EF4-FFF2-40B4-BE49-F238E27FC236}">
                <a16:creationId xmlns:a16="http://schemas.microsoft.com/office/drawing/2014/main" id="{3BABD8CD-64DC-BD41-BEC1-0B4B2CA0F07F}"/>
              </a:ext>
            </a:extLst>
          </p:cNvPr>
          <p:cNvSpPr/>
          <p:nvPr/>
        </p:nvSpPr>
        <p:spPr>
          <a:xfrm>
            <a:off x="5129800" y="4863357"/>
            <a:ext cx="4434331" cy="10297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DFD3F43-7EAF-5A4D-A118-7D284D10120C}"/>
              </a:ext>
            </a:extLst>
          </p:cNvPr>
          <p:cNvSpPr txBox="1"/>
          <p:nvPr/>
        </p:nvSpPr>
        <p:spPr>
          <a:xfrm>
            <a:off x="5042836" y="4978007"/>
            <a:ext cx="4434331" cy="1107996"/>
          </a:xfrm>
          <a:prstGeom prst="rect">
            <a:avLst/>
          </a:prstGeom>
          <a:noFill/>
        </p:spPr>
        <p:txBody>
          <a:bodyPr wrap="square" rtlCol="0">
            <a:spAutoFit/>
          </a:bodyPr>
          <a:lstStyle/>
          <a:p>
            <a:pPr algn="ctr"/>
            <a:r>
              <a:rPr lang="en-US" sz="2400" b="1" dirty="0">
                <a:solidFill>
                  <a:schemeClr val="bg1"/>
                </a:solidFill>
              </a:rPr>
              <a:t>Note: </a:t>
            </a:r>
            <a:r>
              <a:rPr lang="en-US" sz="2400" dirty="0">
                <a:solidFill>
                  <a:schemeClr val="bg1"/>
                </a:solidFill>
              </a:rPr>
              <a:t>Classification is highly </a:t>
            </a:r>
            <a:r>
              <a:rPr lang="en-US" sz="2400" b="1" dirty="0">
                <a:solidFill>
                  <a:schemeClr val="bg1"/>
                </a:solidFill>
              </a:rPr>
              <a:t>fact-specific</a:t>
            </a:r>
          </a:p>
          <a:p>
            <a:pPr algn="ctr"/>
            <a:endParaRPr lang="en-US" dirty="0"/>
          </a:p>
        </p:txBody>
      </p:sp>
    </p:spTree>
    <p:extLst>
      <p:ext uri="{BB962C8B-B14F-4D97-AF65-F5344CB8AC3E}">
        <p14:creationId xmlns:p14="http://schemas.microsoft.com/office/powerpoint/2010/main" val="2882419491"/>
      </p:ext>
    </p:extLst>
  </p:cSld>
  <p:clrMapOvr>
    <a:masterClrMapping/>
  </p:clrMapOvr>
</p:sld>
</file>

<file path=ppt/theme/theme1.xml><?xml version="1.0" encoding="utf-8"?>
<a:theme xmlns:a="http://schemas.openxmlformats.org/drawingml/2006/main" name="Office Theme">
  <a:themeElements>
    <a:clrScheme name="Custom 4">
      <a:dk1>
        <a:srgbClr val="373D12"/>
      </a:dk1>
      <a:lt1>
        <a:srgbClr val="FFFFFF"/>
      </a:lt1>
      <a:dk2>
        <a:srgbClr val="2A2F0D"/>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ic Presentation Layout_SB - v5" id="{133E0CE6-8651-4CCE-8779-E89E4EA3FB79}" vid="{254D7C7B-4947-4754-B56A-05DC8F0054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76F774-CFBE-4D2D-833C-F4F2379C57CA}">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07E86F19-3ECB-4C23-A7B9-C2069E50C5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689F1E-17E8-4735-87D0-27F3A4933E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Minimalist presentation</Template>
  <TotalTime>0</TotalTime>
  <Words>1338</Words>
  <Application>Microsoft Macintosh PowerPoint</Application>
  <PresentationFormat>Widescreen</PresentationFormat>
  <Paragraphs>216</Paragraphs>
  <Slides>26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Courier New</vt:lpstr>
      <vt:lpstr>Times New Roman</vt:lpstr>
      <vt:lpstr>Office Theme</vt:lpstr>
      <vt:lpstr>The top 5 ways Forest Landowners save Taxes</vt:lpstr>
      <vt:lpstr>Andrew Bosserman, CPA</vt:lpstr>
      <vt:lpstr>PowerPoint Presentation</vt:lpstr>
      <vt:lpstr>Disclaimer</vt:lpstr>
      <vt:lpstr>“The Hardest Thing to Understand in the world is the Income tax.”</vt:lpstr>
      <vt:lpstr>Summary</vt:lpstr>
      <vt:lpstr>Operate Forest land as a business rather than an investment</vt:lpstr>
      <vt:lpstr>Activity Tax Classification </vt:lpstr>
      <vt:lpstr>How to Classify</vt:lpstr>
      <vt:lpstr>Why is proper classification important?</vt:lpstr>
      <vt:lpstr>Elect Capital Gain Treatment on Timber Sales</vt:lpstr>
      <vt:lpstr>Ordinary Income vs Capital Gain Income</vt:lpstr>
      <vt:lpstr>Why a Capital Gain Election Is powerful</vt:lpstr>
      <vt:lpstr>IRC § 631 to the rescue!</vt:lpstr>
      <vt:lpstr>maximize Timber Cost Basis</vt:lpstr>
      <vt:lpstr>Why Does cost basis matter? </vt:lpstr>
      <vt:lpstr>Remember this fundamental principle</vt:lpstr>
      <vt:lpstr>How to Allocate Basis</vt:lpstr>
      <vt:lpstr>Inside Basis vs outside basis</vt:lpstr>
      <vt:lpstr>Deduct Qualified Reforestation Expenditures</vt:lpstr>
      <vt:lpstr>Qualified Reforestation Expenditures</vt:lpstr>
      <vt:lpstr>Two ways to Accelerate Tax Deductions</vt:lpstr>
      <vt:lpstr>Choose the best Business Entity</vt:lpstr>
      <vt:lpstr>Two Main Types of Entities</vt:lpstr>
      <vt:lpstr>Considerations when choosing an entity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2021-01-08T00:29:16Z</cp:lastPrinted>
  <dcterms:created xsi:type="dcterms:W3CDTF">2018-07-13T17:10:25Z</dcterms:created>
  <dcterms:modified xsi:type="dcterms:W3CDTF">2025-03-18T18:08:36Z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