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4"/>
  </p:sldMasterIdLst>
  <p:notesMasterIdLst>
    <p:notesMasterId r:id="rId22"/>
  </p:notesMasterIdLst>
  <p:handoutMasterIdLst>
    <p:handoutMasterId r:id="rId23"/>
  </p:handoutMasterIdLst>
  <p:sldIdLst>
    <p:sldId id="332" r:id="rId5"/>
    <p:sldId id="333" r:id="rId6"/>
    <p:sldId id="334" r:id="rId7"/>
    <p:sldId id="337" r:id="rId8"/>
    <p:sldId id="339" r:id="rId9"/>
    <p:sldId id="340" r:id="rId10"/>
    <p:sldId id="341" r:id="rId11"/>
    <p:sldId id="343" r:id="rId12"/>
    <p:sldId id="344" r:id="rId13"/>
    <p:sldId id="345" r:id="rId14"/>
    <p:sldId id="349" r:id="rId15"/>
    <p:sldId id="346" r:id="rId16"/>
    <p:sldId id="350" r:id="rId17"/>
    <p:sldId id="347" r:id="rId18"/>
    <p:sldId id="351" r:id="rId19"/>
    <p:sldId id="348" r:id="rId20"/>
    <p:sldId id="3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3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2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0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3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9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90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33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171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908591"/>
            <a:ext cx="4058728" cy="522550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9125" y="0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2A424-7EFB-F80C-2BDA-94D103A5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8EFEEF-ABDC-22C9-C5DB-0494BEB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0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52414-3211-CEB2-31A1-11097989D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34" y="723900"/>
            <a:ext cx="3503757" cy="53164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26D20-54E1-2490-0D75-F08BCB7D3B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82232" y="2053087"/>
            <a:ext cx="5903332" cy="3987230"/>
          </a:xfrm>
        </p:spPr>
        <p:txBody>
          <a:bodyPr anchor="t"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8A376F-AF56-AABE-DFA3-DE5A8C89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5467" y="723900"/>
            <a:ext cx="57905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9D420-BBEC-E7C6-7E76-FB9791C7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2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2D6AD5-5357-463C-B785-6A488FFC8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007" y="817581"/>
            <a:ext cx="5935869" cy="5238159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0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2" y="976997"/>
            <a:ext cx="11000208" cy="12399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2" y="2244725"/>
            <a:ext cx="7814185" cy="4233713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9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1" y="976997"/>
            <a:ext cx="11000209" cy="1188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3" y="2244725"/>
            <a:ext cx="5045105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2304" y="2244724"/>
            <a:ext cx="5322496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965" y="976999"/>
            <a:ext cx="11034713" cy="11968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1826" y="2244725"/>
            <a:ext cx="2958075" cy="390426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07226" y="2244725"/>
            <a:ext cx="7353452" cy="391289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731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886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96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47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154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990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241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547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2" r:id="rId15"/>
    <p:sldLayoutId id="2147483724" r:id="rId16"/>
    <p:sldLayoutId id="2147483725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4CY9ftTV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5eitdTz4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D8326-B701-CBE8-39AA-6C700DA4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Forestry </a:t>
            </a:r>
            <a:r>
              <a:rPr lang="en-US" dirty="0" err="1"/>
              <a:t>Equipmenet</a:t>
            </a:r>
            <a:r>
              <a:rPr lang="en-US" dirty="0"/>
              <a:t> for the </a:t>
            </a:r>
            <a:r>
              <a:rPr lang="en-US" dirty="0" err="1"/>
              <a:t>sMall</a:t>
            </a:r>
            <a:r>
              <a:rPr lang="en-US" dirty="0"/>
              <a:t> landowner:  A Waterfowl Farm Case Study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Placeholder 13" descr="A close-up of a pine cone">
            <a:extLst>
              <a:ext uri="{FF2B5EF4-FFF2-40B4-BE49-F238E27FC236}">
                <a16:creationId xmlns:a16="http://schemas.microsoft.com/office/drawing/2014/main" id="{975CC0D6-B1DF-FCDA-F41E-56F7EFA2D4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885" b="2885"/>
          <a:stretch/>
        </p:blipFill>
        <p:spPr/>
      </p:pic>
    </p:spTree>
    <p:extLst>
      <p:ext uri="{BB962C8B-B14F-4D97-AF65-F5344CB8AC3E}">
        <p14:creationId xmlns:p14="http://schemas.microsoft.com/office/powerpoint/2010/main" val="292228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44E4-51EF-3929-6763-F14696B0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Trailer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026DC-7DC5-3114-3C17-DF811DD5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955669"/>
            <a:ext cx="4339451" cy="3636088"/>
          </a:xfrm>
        </p:spPr>
        <p:txBody>
          <a:bodyPr/>
          <a:lstStyle/>
          <a:p>
            <a:r>
              <a:rPr lang="en-US" sz="2800" dirty="0"/>
              <a:t>Dump trailer or track sized to haul logs and/or firewood.</a:t>
            </a:r>
          </a:p>
          <a:p>
            <a:r>
              <a:rPr lang="en-US" sz="2800" dirty="0"/>
              <a:t>International Harvester 1600 Loadstar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A1CD5-B018-7740-C800-736820FC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n orange truck with a dump truck in the back&#10;&#10;AI-generated content may be incorrect.">
            <a:extLst>
              <a:ext uri="{FF2B5EF4-FFF2-40B4-BE49-F238E27FC236}">
                <a16:creationId xmlns:a16="http://schemas.microsoft.com/office/drawing/2014/main" id="{DBC6A206-2CBA-6BFF-EF95-3C95A53D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68" y="1266243"/>
            <a:ext cx="6439093" cy="44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94836-51A2-01CB-6D97-4465661B3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w to Split Firewood | Merchant &amp; Makers">
            <a:extLst>
              <a:ext uri="{FF2B5EF4-FFF2-40B4-BE49-F238E27FC236}">
                <a16:creationId xmlns:a16="http://schemas.microsoft.com/office/drawing/2014/main" id="{55F56EB8-CA9D-3D3C-50F7-DB5F0407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9" r="1" b="6186"/>
          <a:stretch/>
        </p:blipFill>
        <p:spPr bwMode="auto">
          <a:xfrm>
            <a:off x="20" y="10"/>
            <a:ext cx="56867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679D9-0C5A-5257-E8BA-10B90012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en-US" b="1" dirty="0"/>
              <a:t>Firewood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7A12-E097-9CE5-512A-832733E1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819" y="1888499"/>
            <a:ext cx="5201121" cy="4331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Most labor-intensive job on the farm.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Must be done each year to supply three households with the wood needed for winter heat.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Total of 12 cords needed each year.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Firewood processor pays for itself in reduced chiropractic fees and aspirin.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60FE5-3A4A-1EBE-C8FB-F43E41B2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EcoPro200 wconveyor">
            <a:extLst>
              <a:ext uri="{FF2B5EF4-FFF2-40B4-BE49-F238E27FC236}">
                <a16:creationId xmlns:a16="http://schemas.microsoft.com/office/drawing/2014/main" id="{351BAB21-ACDA-63EE-2C05-25845392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467"/>
          <a:stretch/>
        </p:blipFill>
        <p:spPr bwMode="auto">
          <a:xfrm>
            <a:off x="5207939" y="615543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F3E9D-B12D-0A92-0B18-BE77F5F1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 b="1"/>
              <a:t>Firewood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11B34-7B9E-917C-4278-F63FA4AA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198914"/>
            <a:ext cx="4096512" cy="403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EcoPro300-K Firewood Processor RR2503 Conveyor &amp; Kohler (about $7100)  - </a:t>
            </a:r>
            <a:r>
              <a:rPr lang="en-US" sz="2400" dirty="0" err="1"/>
              <a:t>BackCountry</a:t>
            </a:r>
            <a:r>
              <a:rPr lang="en-US" sz="2400" dirty="0"/>
              <a:t> Equipment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https://www.youtube.com/watch?v=RF4CY9ftTVo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Tajfun</a:t>
            </a:r>
            <a:r>
              <a:rPr lang="en-US" sz="2400" dirty="0"/>
              <a:t> Firewood Processor ($69,000-$80,000 depending on size/features)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825E6-7052-F682-73AA-82517A82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  <p:cxnSp>
        <p:nvCxnSpPr>
          <p:cNvPr id="6162" name="Straight Connector 616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8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How to Mill and Dry Lumber Yourself ...">
            <a:extLst>
              <a:ext uri="{FF2B5EF4-FFF2-40B4-BE49-F238E27FC236}">
                <a16:creationId xmlns:a16="http://schemas.microsoft.com/office/drawing/2014/main" id="{D23DF668-5080-2E84-CC47-4AD87FE1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r="6061" b="1"/>
          <a:stretch/>
        </p:blipFill>
        <p:spPr bwMode="auto">
          <a:xfrm>
            <a:off x="6420752" y="731520"/>
            <a:ext cx="5055865" cy="54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FFFD79-E8EB-C5F4-EB3A-A6880A6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en-US" b="1"/>
              <a:t>Sawmill adds value to the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AC17-746E-8BA0-675D-BF0CCB57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Not all logs can go to the mill (short logs, “blued” logs,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Sawmill allows us to use our trees for projects in the home and on the farm.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Bandsaw mills have a fine kerf that reduces need for planing/sanding.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Custom milling brings another income stream.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2A54F-9686-01A4-0579-91C79F64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8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Woodland Mills HM130MAX PORTABLE SAWMILL | Babin's Service Centre – Cape  Breton's Motorsports and Marine Dealer">
            <a:extLst>
              <a:ext uri="{FF2B5EF4-FFF2-40B4-BE49-F238E27FC236}">
                <a16:creationId xmlns:a16="http://schemas.microsoft.com/office/drawing/2014/main" id="{B14E0829-265F-5E7C-F944-0E36CE6B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r="19240"/>
          <a:stretch/>
        </p:blipFill>
        <p:spPr bwMode="auto">
          <a:xfrm>
            <a:off x="790575" y="902448"/>
            <a:ext cx="4104154" cy="50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0ED00-72AC-933E-A5CA-6EE1DA60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133" y="902447"/>
            <a:ext cx="6053328" cy="1316736"/>
          </a:xfrm>
        </p:spPr>
        <p:txBody>
          <a:bodyPr>
            <a:normAutofit/>
          </a:bodyPr>
          <a:lstStyle/>
          <a:p>
            <a:r>
              <a:rPr lang="en-US" b="1"/>
              <a:t>Bandsaw mill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44404-3BA0-03E3-51CC-12216A7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133" y="2219183"/>
            <a:ext cx="6053328" cy="3736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</a:rPr>
              <a:t>Range Road 60 Series RR6026AW -  </a:t>
            </a:r>
            <a:r>
              <a:rPr lang="en-US" sz="2400" i="0" dirty="0" err="1">
                <a:effectLst/>
              </a:rPr>
              <a:t>BackCountry</a:t>
            </a:r>
            <a:r>
              <a:rPr lang="en-US" sz="2400" i="0" dirty="0">
                <a:effectLst/>
              </a:rPr>
              <a:t> Equipment</a:t>
            </a:r>
          </a:p>
          <a:p>
            <a:pPr marL="457200" lvl="1" indent="0">
              <a:buNone/>
            </a:pPr>
            <a:r>
              <a:rPr lang="en-US" sz="2400" i="0" dirty="0">
                <a:effectLst/>
                <a:hlinkClick r:id="rId3"/>
              </a:rPr>
              <a:t>https://www.youtube.com/watch?v=YC5eitdTz4c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</a:rPr>
              <a:t>Woodland Mills HM130MAX ($</a:t>
            </a:r>
            <a:r>
              <a:rPr lang="en-US" sz="2400" dirty="0"/>
              <a:t>6,200</a:t>
            </a:r>
            <a:r>
              <a:rPr lang="en-US" sz="2400" i="0" dirty="0">
                <a:effectLst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Wood Mizer LT15START ($2900-$10,550 depending on size/features)</a:t>
            </a:r>
            <a:endParaRPr lang="en-US" sz="240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45718-408F-23F1-03B1-D4DFEDE9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cxnSp>
        <p:nvCxnSpPr>
          <p:cNvPr id="7186" name="Straight Connector 718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Connector 7187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5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Wood Chips - Mt. Lebanon, PA">
            <a:extLst>
              <a:ext uri="{FF2B5EF4-FFF2-40B4-BE49-F238E27FC236}">
                <a16:creationId xmlns:a16="http://schemas.microsoft.com/office/drawing/2014/main" id="{ACE96A88-2761-48DF-F579-A1995F20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r="16317" b="1"/>
          <a:stretch/>
        </p:blipFill>
        <p:spPr bwMode="auto">
          <a:xfrm>
            <a:off x="6420752" y="731520"/>
            <a:ext cx="5055865" cy="54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72AC0B-D1A6-2AC5-C9AF-23477A76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en-US" b="1" dirty="0"/>
              <a:t>Next addition:  </a:t>
            </a:r>
            <a:br>
              <a:rPr lang="en-US" b="1" dirty="0"/>
            </a:br>
            <a:r>
              <a:rPr lang="en-US" b="1" dirty="0"/>
              <a:t>Wood chipper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886B-A5F3-49C0-D475-D6C7E849B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7" y="2595671"/>
            <a:ext cx="5195889" cy="3931920"/>
          </a:xfrm>
        </p:spPr>
        <p:txBody>
          <a:bodyPr>
            <a:normAutofit/>
          </a:bodyPr>
          <a:lstStyle/>
          <a:p>
            <a:r>
              <a:rPr lang="en-US" sz="3200" dirty="0"/>
              <a:t>Why a wood chipper?</a:t>
            </a:r>
          </a:p>
          <a:p>
            <a:r>
              <a:rPr lang="en-US" sz="3200" dirty="0"/>
              <a:t>Reduces the need to burn slash.</a:t>
            </a:r>
          </a:p>
          <a:p>
            <a:r>
              <a:rPr lang="en-US" sz="3200" dirty="0"/>
              <a:t>Turns waste into a useful wood product for farm use or for sale.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CC3DC-4A8C-340D-1037-2E7E0D5C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68DFD32-C1BF-671B-9BB9-7139CB55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r="24460" b="-2"/>
          <a:stretch/>
        </p:blipFill>
        <p:spPr bwMode="auto">
          <a:xfrm>
            <a:off x="600634" y="532503"/>
            <a:ext cx="4829214" cy="58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6ACAA-F85C-DAAB-4168-929FFF4C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006248"/>
          </a:xfrm>
        </p:spPr>
        <p:txBody>
          <a:bodyPr>
            <a:normAutofit/>
          </a:bodyPr>
          <a:lstStyle/>
          <a:p>
            <a:r>
              <a:rPr lang="en-US" sz="4400" b="1" dirty="0"/>
              <a:t>Wood chippers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23C1-6A39-672F-10B3-F00C53A20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1915886"/>
            <a:ext cx="5201121" cy="44404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Gas Powered: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Range Road Chippers ($2,000-$6,740 depending on size of wood chipped) – </a:t>
            </a:r>
            <a:r>
              <a:rPr lang="en-US" sz="2600" dirty="0" err="1"/>
              <a:t>BackCountry</a:t>
            </a:r>
            <a:r>
              <a:rPr lang="en-US" sz="2600" dirty="0"/>
              <a:t>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PTO Driven: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Woodland Mills ($2,000-$4,200 depending on size of wood chipped)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err="1"/>
              <a:t>Woodmaxx</a:t>
            </a:r>
            <a:r>
              <a:rPr lang="en-US" sz="2600" dirty="0"/>
              <a:t> ($2,900-$10,550 depending on size/features)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39036-AC80-EDFE-59E9-499BE48A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5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8D51-E346-8A59-37F8-D8015F23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0457-E114-618B-6634-D795F3D2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68286"/>
            <a:ext cx="10691265" cy="3860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manpower shortage in forestry affects us all, but we </a:t>
            </a:r>
            <a:r>
              <a:rPr lang="en-US" sz="2400" b="1" dirty="0"/>
              <a:t>can</a:t>
            </a:r>
            <a:r>
              <a:rPr lang="en-US" sz="2400" dirty="0"/>
              <a:t> do things to help ourselves.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It costs money to maintain the lawn and garden around your home, and it costs money to maintain your forest.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Unfortunately, trees are bigger than grass so it’s more expensive to maintain a forest.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right tools can make forest management safer and easier.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Questions?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343C-88E1-F9CC-2ED7-400DD900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tall tree with many trees&#10;&#10;AI-generated content may be incorrect.">
            <a:extLst>
              <a:ext uri="{FF2B5EF4-FFF2-40B4-BE49-F238E27FC236}">
                <a16:creationId xmlns:a16="http://schemas.microsoft.com/office/drawing/2014/main" id="{0D478124-24D2-0504-8255-FFD09BDC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8833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BEF5F-00BC-5BA7-C0E2-94A5C1FC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1"/>
            <a:ext cx="676656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Waterfowl </a:t>
            </a:r>
            <a:br>
              <a:rPr lang="en-US" sz="4000" b="1" dirty="0"/>
            </a:br>
            <a:r>
              <a:rPr lang="en-US" sz="4000" b="1" dirty="0"/>
              <a:t>Farm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43AA-A570-5533-577C-6CF74FAD07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4088" y="2221994"/>
            <a:ext cx="6766560" cy="3739896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80-acre operation in southern Bonner County.</a:t>
            </a: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70-acre mixed conifer forest (Red Cedar, Western Hemlock, Douglas Fir, Grand Fir, Western Larch, and Ponderosa Pine)</a:t>
            </a: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Four commercial harvests over the past 35 years.</a:t>
            </a: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Forest is managed for:</a:t>
            </a:r>
          </a:p>
          <a:p>
            <a:pPr marL="11430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Forest health</a:t>
            </a:r>
          </a:p>
          <a:p>
            <a:pPr marL="11430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Timber production</a:t>
            </a:r>
          </a:p>
          <a:p>
            <a:pPr marL="11430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Firewood</a:t>
            </a:r>
          </a:p>
          <a:p>
            <a:pPr marL="1143000"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Lumber/beams for farm projects</a:t>
            </a: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700" b="1" dirty="0"/>
              <a:t>Guiding principle:  As far as possible, forest management pays for itself.</a:t>
            </a:r>
          </a:p>
          <a:p>
            <a:pPr marL="1085850" lvl="1" indent="-228600">
              <a:lnSpc>
                <a:spcPct val="100000"/>
              </a:lnSpc>
            </a:pPr>
            <a:endParaRPr lang="en-US" sz="1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28192-0728-892D-258C-A8F14C65D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836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4768"/>
            <a:ext cx="6583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16" descr="Logs Stacked ">
            <a:extLst>
              <a:ext uri="{FF2B5EF4-FFF2-40B4-BE49-F238E27FC236}">
                <a16:creationId xmlns:a16="http://schemas.microsoft.com/office/drawing/2014/main" id="{91CDF817-5DD8-B6A6-422E-3161F6D60C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9" r="-2" b="9654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417AF4-08C0-FC51-8823-C041945D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9"/>
            <a:ext cx="5227171" cy="17081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/>
              <a:t>Hands to the </a:t>
            </a:r>
            <a:br>
              <a:rPr lang="en-US" sz="5400" b="1" dirty="0"/>
            </a:br>
            <a:r>
              <a:rPr lang="en-US" sz="5400" b="1" dirty="0"/>
              <a:t>Plow</a:t>
            </a:r>
            <a:br>
              <a:rPr lang="en-US" sz="5400" cap="none" dirty="0"/>
            </a:br>
            <a:br>
              <a:rPr lang="en-US" sz="5400" dirty="0"/>
            </a:br>
            <a:endParaRPr lang="en-US" sz="5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7">
            <a:extLst>
              <a:ext uri="{FF2B5EF4-FFF2-40B4-BE49-F238E27FC236}">
                <a16:creationId xmlns:a16="http://schemas.microsoft.com/office/drawing/2014/main" id="{4933FFF8-185B-FAD3-4995-0CE3335939F2}"/>
              </a:ext>
            </a:extLst>
          </p:cNvPr>
          <p:cNvSpPr txBox="1">
            <a:spLocks/>
          </p:cNvSpPr>
          <p:nvPr/>
        </p:nvSpPr>
        <p:spPr>
          <a:xfrm>
            <a:off x="1424161" y="2587945"/>
            <a:ext cx="4466879" cy="33976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+mn-lt"/>
              </a:rPr>
              <a:t>70-year-old owner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+mn-lt"/>
              </a:rPr>
              <a:t>40-year-old son-in-law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+mn-lt"/>
              </a:rPr>
              <a:t>35-year-old daughter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+mn-lt"/>
              </a:rPr>
              <a:t>5-year-old grandson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+mn-lt"/>
              </a:rPr>
              <a:t>Consulting forester 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+mn-lt"/>
              </a:rPr>
              <a:t>Professional logging crews</a:t>
            </a:r>
            <a:br>
              <a:rPr lang="en-US" sz="5400" cap="none" dirty="0"/>
            </a:b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5056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C19A-30E3-001C-1A19-8812A6F8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2A4BB-EBAC-A965-82D8-1198A802BA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4592" y="2244725"/>
            <a:ext cx="11000208" cy="42337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Processing firewood for three homes each year,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Keeping skid trails, logging roads, and fences clear of blow downs,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Harvesting trees for farm projects, 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None of us are getting any younger.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41DE2-1E04-BCDD-5770-8991998B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0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les of logs">
            <a:extLst>
              <a:ext uri="{FF2B5EF4-FFF2-40B4-BE49-F238E27FC236}">
                <a16:creationId xmlns:a16="http://schemas.microsoft.com/office/drawing/2014/main" id="{7956D4B1-8764-292C-2320-CADB6B87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1" r="39680" b="-1"/>
          <a:stretch/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9FE95-42FD-9AB0-913D-DFE3A18A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/>
              <a:t>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D9D89-0B97-5577-308E-9F320E5DC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6186" y="1796143"/>
            <a:ext cx="4800600" cy="416574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noProof="1"/>
              <a:t>Rely on my consulting forester and a qualified logging company for the big jobs.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noProof="1"/>
              <a:t>Recognize that we must invest in good equipment to work safely and efficiently in the woods.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noProof="1"/>
              <a:t>Thank God for the internal combustion engine and the power of hydraulics!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noProof="1"/>
              <a:t>Recognize that not </a:t>
            </a:r>
            <a:r>
              <a:rPr lang="en-US" b="1" noProof="1"/>
              <a:t>all </a:t>
            </a:r>
            <a:r>
              <a:rPr lang="en-US" noProof="1"/>
              <a:t>of my logs have to go to the mill.  Some can stay on the farm to reduce the cost of farm and home projects.</a:t>
            </a:r>
          </a:p>
          <a:p>
            <a:pPr marL="0"/>
            <a:endParaRPr lang="en-US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C99EE-15DF-A164-D7A5-05B6D09C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8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-1">
            <a:extLst>
              <a:ext uri="{FF2B5EF4-FFF2-40B4-BE49-F238E27FC236}">
                <a16:creationId xmlns:a16="http://schemas.microsoft.com/office/drawing/2014/main" id="{5C5C1639-3EAB-540D-C631-BABA6180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9337" b="-3"/>
          <a:stretch/>
        </p:blipFill>
        <p:spPr bwMode="auto">
          <a:xfrm>
            <a:off x="6420752" y="-1"/>
            <a:ext cx="5771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6E1DE-D988-960C-DAB5-9F76114B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/>
              <a:t>Safety equipment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4A257E-4735-6F03-8A06-72A76A187F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4088" y="2231136"/>
            <a:ext cx="519588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Helmet with face shield or safety glasses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Ear protection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Leather gloves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Kevlar chaps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/>
              <a:t>Steel-toed boots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643B0-B668-8150-0AAC-AFA1C4310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CH H590, 58-cc Petrol Chainsaw Machine with 22 inch Guide Bar 2.5 kw, 62  CC at ₹ 7000/piece in Jaipur">
            <a:extLst>
              <a:ext uri="{FF2B5EF4-FFF2-40B4-BE49-F238E27FC236}">
                <a16:creationId xmlns:a16="http://schemas.microsoft.com/office/drawing/2014/main" id="{66011E81-636C-ECE0-2D7F-E547C630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25441" b="-1"/>
          <a:stretch/>
        </p:blipFill>
        <p:spPr bwMode="auto">
          <a:xfrm>
            <a:off x="709872" y="731519"/>
            <a:ext cx="4976888" cy="54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73C79-E4B1-C3F2-CA7B-542EF515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en-US" b="1"/>
              <a:t>Chainsaw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9DD8-042B-B978-90D9-E22019F7D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1807029"/>
            <a:ext cx="5201121" cy="43617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Needed to fell trees on a limited basis and/or to cut up blow downs for firewood or lumber use.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Gas operated w/ at least a 22” bar for big jobs.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Battery operated for removing branches from downed trees and for thinning/pruning.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41746-D37F-6CC8-E636-A24E603A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LS MCG3172A Rake Grapple - Yucaipa ...">
            <a:extLst>
              <a:ext uri="{FF2B5EF4-FFF2-40B4-BE49-F238E27FC236}">
                <a16:creationId xmlns:a16="http://schemas.microsoft.com/office/drawing/2014/main" id="{100655CB-8B44-45DF-D586-2440D50B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15350" b="2"/>
          <a:stretch/>
        </p:blipFill>
        <p:spPr bwMode="auto">
          <a:xfrm>
            <a:off x="5001015" y="8749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DCB4F-4427-6A83-9B04-FE869AEB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 b="1" dirty="0"/>
              <a:t>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72D0-0D8F-B4BC-136B-42F65520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861457"/>
            <a:ext cx="3998541" cy="44948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Critical to handling small to medium forest management jobs.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Minimum hp is 30;            50 hp is better.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PTO/hydraulic capability is a must!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Recommended attachments:              grapple and forks.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B3680-653D-9E35-EFD3-8680618F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Tajfun Single Drum Logging Winch #EGV ...">
            <a:extLst>
              <a:ext uri="{FF2B5EF4-FFF2-40B4-BE49-F238E27FC236}">
                <a16:creationId xmlns:a16="http://schemas.microsoft.com/office/drawing/2014/main" id="{D7871497-1089-955B-9DF7-D7CE5D64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4418"/>
          <a:stretch/>
        </p:blipFill>
        <p:spPr bwMode="auto">
          <a:xfrm>
            <a:off x="496211" y="376184"/>
            <a:ext cx="4151811" cy="61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E7A82-BB03-B2F9-CF51-470F6C1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r>
              <a:rPr lang="en-US" b="1" dirty="0"/>
              <a:t>winch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9E38-E96A-8D34-FB0B-5DB4A6B8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Makes logging jobs safer and more doable.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Can be used to direct the fall of a tree as well as drag logs out of the woods.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Tajfun</a:t>
            </a:r>
            <a:r>
              <a:rPr lang="en-US" sz="2800" dirty="0"/>
              <a:t> Logging Winch ($4000-$22,000 depending on size/features)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Wallenstein Skidding Winch ($4400-$9500 depending on size/features)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5C0B8-B535-6902-5781-1FB8C5CA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16DD8-9028-41F0-AB19-FE384D2009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92F81-A6B6-4190-80A1-406B3B4C18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78B3239-FE1A-45AC-BACA-CC3412D87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765</Words>
  <Application>Microsoft Office PowerPoint</Application>
  <PresentationFormat>Widescreen</PresentationFormat>
  <Paragraphs>107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Calisto MT</vt:lpstr>
      <vt:lpstr>Univers Condensed</vt:lpstr>
      <vt:lpstr>Wingdings</vt:lpstr>
      <vt:lpstr>ChronicleVTI</vt:lpstr>
      <vt:lpstr>Forestry Equipmenet for the sMall landowner:  A Waterfowl Farm Case Study </vt:lpstr>
      <vt:lpstr>Waterfowl  Farm</vt:lpstr>
      <vt:lpstr>Hands to the  Plow  </vt:lpstr>
      <vt:lpstr>Challenges</vt:lpstr>
      <vt:lpstr>solutions</vt:lpstr>
      <vt:lpstr>Safety equipment </vt:lpstr>
      <vt:lpstr>Chainsaw</vt:lpstr>
      <vt:lpstr>tractor</vt:lpstr>
      <vt:lpstr>winch</vt:lpstr>
      <vt:lpstr>Trailer</vt:lpstr>
      <vt:lpstr>Firewood </vt:lpstr>
      <vt:lpstr>Firewood processor</vt:lpstr>
      <vt:lpstr>Sawmill adds value to the farm</vt:lpstr>
      <vt:lpstr>Bandsaw mill</vt:lpstr>
      <vt:lpstr>Next addition:   Wood chipper</vt:lpstr>
      <vt:lpstr>Wood chippers</vt:lpstr>
      <vt:lpstr>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Marrion Newsam Banks</dc:creator>
  <cp:lastModifiedBy>Marrion Newsam Banks</cp:lastModifiedBy>
  <cp:revision>5</cp:revision>
  <dcterms:created xsi:type="dcterms:W3CDTF">2025-03-08T17:17:06Z</dcterms:created>
  <dcterms:modified xsi:type="dcterms:W3CDTF">2025-03-18T19:59:54Z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